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4" r:id="rId1"/>
    <p:sldMasterId id="2147483981" r:id="rId2"/>
  </p:sldMasterIdLst>
  <p:notesMasterIdLst>
    <p:notesMasterId r:id="rId26"/>
  </p:notesMasterIdLst>
  <p:handoutMasterIdLst>
    <p:handoutMasterId r:id="rId27"/>
  </p:handoutMasterIdLst>
  <p:sldIdLst>
    <p:sldId id="266" r:id="rId3"/>
    <p:sldId id="361" r:id="rId4"/>
    <p:sldId id="370" r:id="rId5"/>
    <p:sldId id="331" r:id="rId6"/>
    <p:sldId id="371" r:id="rId7"/>
    <p:sldId id="362" r:id="rId8"/>
    <p:sldId id="363" r:id="rId9"/>
    <p:sldId id="336" r:id="rId10"/>
    <p:sldId id="339" r:id="rId11"/>
    <p:sldId id="340" r:id="rId12"/>
    <p:sldId id="341" r:id="rId13"/>
    <p:sldId id="343" r:id="rId14"/>
    <p:sldId id="344" r:id="rId15"/>
    <p:sldId id="365" r:id="rId16"/>
    <p:sldId id="372" r:id="rId17"/>
    <p:sldId id="376" r:id="rId18"/>
    <p:sldId id="373" r:id="rId19"/>
    <p:sldId id="366" r:id="rId20"/>
    <p:sldId id="368" r:id="rId21"/>
    <p:sldId id="367" r:id="rId22"/>
    <p:sldId id="369" r:id="rId23"/>
    <p:sldId id="364" r:id="rId24"/>
    <p:sldId id="375" r:id="rId25"/>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301"/>
    <a:srgbClr val="FFCCCC"/>
    <a:srgbClr val="FF99CC"/>
    <a:srgbClr val="FF7F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5" autoAdjust="0"/>
    <p:restoredTop sz="78464" autoAdjust="0"/>
  </p:normalViewPr>
  <p:slideViewPr>
    <p:cSldViewPr snapToGrid="0" snapToObjects="1">
      <p:cViewPr>
        <p:scale>
          <a:sx n="80" d="100"/>
          <a:sy n="80" d="100"/>
        </p:scale>
        <p:origin x="-858" y="-630"/>
      </p:cViewPr>
      <p:guideLst>
        <p:guide orient="horz" pos="1620"/>
        <p:guide pos="2880"/>
      </p:guideLst>
    </p:cSldViewPr>
  </p:slideViewPr>
  <p:outlineViewPr>
    <p:cViewPr>
      <p:scale>
        <a:sx n="33" d="100"/>
        <a:sy n="33" d="100"/>
      </p:scale>
      <p:origin x="0" y="1776"/>
    </p:cViewPr>
  </p:outlineViewPr>
  <p:notesTextViewPr>
    <p:cViewPr>
      <p:scale>
        <a:sx n="100" d="100"/>
        <a:sy n="100" d="100"/>
      </p:scale>
      <p:origin x="0" y="0"/>
    </p:cViewPr>
  </p:notesTextViewPr>
  <p:sorterViewPr>
    <p:cViewPr>
      <p:scale>
        <a:sx n="100" d="100"/>
        <a:sy n="100" d="100"/>
      </p:scale>
      <p:origin x="0" y="26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Projected Pollution Reduction:  Phosphorus (45 lbs/yr</a:t>
            </a:r>
            <a:r>
              <a:rPr lang="en-US" dirty="0"/>
              <a:t>)</a:t>
            </a:r>
          </a:p>
        </c:rich>
      </c:tx>
      <c:layout/>
      <c:overlay val="0"/>
    </c:title>
    <c:autoTitleDeleted val="0"/>
    <c:plotArea>
      <c:layout/>
      <c:barChart>
        <c:barDir val="col"/>
        <c:grouping val="clustered"/>
        <c:varyColors val="0"/>
        <c:ser>
          <c:idx val="0"/>
          <c:order val="0"/>
          <c:tx>
            <c:strRef>
              <c:f>Sheet1!$B$1</c:f>
              <c:strCache>
                <c:ptCount val="1"/>
                <c:pt idx="0">
                  <c:v>Phosphorus (lbs/yr)</c:v>
                </c:pt>
              </c:strCache>
            </c:strRef>
          </c:tx>
          <c:invertIfNegative val="0"/>
          <c:cat>
            <c:strRef>
              <c:f>Sheet1!$A$2</c:f>
              <c:strCache>
                <c:ptCount val="1"/>
                <c:pt idx="0">
                  <c:v>Projected Reductions</c:v>
                </c:pt>
              </c:strCache>
            </c:strRef>
          </c:cat>
          <c:val>
            <c:numRef>
              <c:f>Sheet1!$B$2</c:f>
              <c:numCache>
                <c:formatCode>General</c:formatCode>
                <c:ptCount val="1"/>
                <c:pt idx="0">
                  <c:v>45</c:v>
                </c:pt>
              </c:numCache>
            </c:numRef>
          </c:val>
        </c:ser>
        <c:dLbls>
          <c:showLegendKey val="0"/>
          <c:showVal val="0"/>
          <c:showCatName val="0"/>
          <c:showSerName val="0"/>
          <c:showPercent val="0"/>
          <c:showBubbleSize val="0"/>
        </c:dLbls>
        <c:gapWidth val="150"/>
        <c:axId val="36872960"/>
        <c:axId val="36874496"/>
      </c:barChart>
      <c:catAx>
        <c:axId val="36872960"/>
        <c:scaling>
          <c:orientation val="minMax"/>
        </c:scaling>
        <c:delete val="1"/>
        <c:axPos val="b"/>
        <c:majorTickMark val="out"/>
        <c:minorTickMark val="none"/>
        <c:tickLblPos val="none"/>
        <c:crossAx val="36874496"/>
        <c:crosses val="autoZero"/>
        <c:auto val="1"/>
        <c:lblAlgn val="ctr"/>
        <c:lblOffset val="100"/>
        <c:noMultiLvlLbl val="0"/>
      </c:catAx>
      <c:valAx>
        <c:axId val="36874496"/>
        <c:scaling>
          <c:orientation val="minMax"/>
        </c:scaling>
        <c:delete val="0"/>
        <c:axPos val="l"/>
        <c:majorGridlines/>
        <c:numFmt formatCode="General" sourceLinked="1"/>
        <c:majorTickMark val="out"/>
        <c:minorTickMark val="none"/>
        <c:tickLblPos val="nextTo"/>
        <c:crossAx val="3687296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b="1" i="0" u="none" strike="noStrike" baseline="0" dirty="0" smtClean="0"/>
              <a:t>Projected Pollution Reduction: </a:t>
            </a:r>
            <a:r>
              <a:rPr lang="en-US" dirty="0" smtClean="0"/>
              <a:t>Sediment (1,200 tons/yr</a:t>
            </a:r>
            <a:r>
              <a:rPr lang="en-US" dirty="0"/>
              <a:t>)</a:t>
            </a:r>
          </a:p>
        </c:rich>
      </c:tx>
      <c:layout/>
      <c:overlay val="0"/>
    </c:title>
    <c:autoTitleDeleted val="0"/>
    <c:plotArea>
      <c:layout/>
      <c:barChart>
        <c:barDir val="col"/>
        <c:grouping val="clustered"/>
        <c:varyColors val="0"/>
        <c:ser>
          <c:idx val="1"/>
          <c:order val="0"/>
          <c:tx>
            <c:strRef>
              <c:f>Sheet1!$C$1</c:f>
              <c:strCache>
                <c:ptCount val="1"/>
                <c:pt idx="0">
                  <c:v>Sediment (tons/yr)</c:v>
                </c:pt>
              </c:strCache>
            </c:strRef>
          </c:tx>
          <c:spPr>
            <a:solidFill>
              <a:schemeClr val="tx1"/>
            </a:solidFill>
          </c:spPr>
          <c:invertIfNegative val="0"/>
          <c:cat>
            <c:strRef>
              <c:f>Sheet1!$A$2</c:f>
              <c:strCache>
                <c:ptCount val="1"/>
                <c:pt idx="0">
                  <c:v>Projected Outcomes</c:v>
                </c:pt>
              </c:strCache>
            </c:strRef>
          </c:cat>
          <c:val>
            <c:numRef>
              <c:f>Sheet1!$C$2</c:f>
              <c:numCache>
                <c:formatCode>General</c:formatCode>
                <c:ptCount val="1"/>
                <c:pt idx="0">
                  <c:v>1200</c:v>
                </c:pt>
              </c:numCache>
            </c:numRef>
          </c:val>
        </c:ser>
        <c:dLbls>
          <c:showLegendKey val="0"/>
          <c:showVal val="0"/>
          <c:showCatName val="0"/>
          <c:showSerName val="0"/>
          <c:showPercent val="0"/>
          <c:showBubbleSize val="0"/>
        </c:dLbls>
        <c:gapWidth val="150"/>
        <c:axId val="69814528"/>
        <c:axId val="69820416"/>
      </c:barChart>
      <c:catAx>
        <c:axId val="69814528"/>
        <c:scaling>
          <c:orientation val="minMax"/>
        </c:scaling>
        <c:delete val="1"/>
        <c:axPos val="b"/>
        <c:majorTickMark val="out"/>
        <c:minorTickMark val="none"/>
        <c:tickLblPos val="none"/>
        <c:crossAx val="69820416"/>
        <c:crosses val="autoZero"/>
        <c:auto val="1"/>
        <c:lblAlgn val="ctr"/>
        <c:lblOffset val="100"/>
        <c:noMultiLvlLbl val="0"/>
      </c:catAx>
      <c:valAx>
        <c:axId val="69820416"/>
        <c:scaling>
          <c:orientation val="minMax"/>
        </c:scaling>
        <c:delete val="0"/>
        <c:axPos val="l"/>
        <c:majorGridlines/>
        <c:numFmt formatCode="General" sourceLinked="1"/>
        <c:majorTickMark val="out"/>
        <c:minorTickMark val="none"/>
        <c:tickLblPos val="nextTo"/>
        <c:crossAx val="69814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Phosphorus (lbs/yr)</c:v>
                </c:pt>
              </c:strCache>
            </c:strRef>
          </c:tx>
          <c:invertIfNegative val="0"/>
          <c:cat>
            <c:strRef>
              <c:f>Sheet1!$A$2</c:f>
              <c:strCache>
                <c:ptCount val="1"/>
                <c:pt idx="0">
                  <c:v>Projected Outcomes</c:v>
                </c:pt>
              </c:strCache>
            </c:strRef>
          </c:cat>
          <c:val>
            <c:numRef>
              <c:f>Sheet1!$B$2</c:f>
              <c:numCache>
                <c:formatCode>General</c:formatCode>
                <c:ptCount val="1"/>
                <c:pt idx="0">
                  <c:v>109</c:v>
                </c:pt>
              </c:numCache>
            </c:numRef>
          </c:val>
        </c:ser>
        <c:ser>
          <c:idx val="1"/>
          <c:order val="1"/>
          <c:tx>
            <c:strRef>
              <c:f>Sheet1!$C$1</c:f>
              <c:strCache>
                <c:ptCount val="1"/>
                <c:pt idx="0">
                  <c:v>Sediment (tons/yr)</c:v>
                </c:pt>
              </c:strCache>
            </c:strRef>
          </c:tx>
          <c:invertIfNegative val="0"/>
          <c:cat>
            <c:strRef>
              <c:f>Sheet1!$A$2</c:f>
              <c:strCache>
                <c:ptCount val="1"/>
                <c:pt idx="0">
                  <c:v>Projected Outcomes</c:v>
                </c:pt>
              </c:strCache>
            </c:strRef>
          </c:cat>
          <c:val>
            <c:numRef>
              <c:f>Sheet1!$C$2</c:f>
              <c:numCache>
                <c:formatCode>General</c:formatCode>
                <c:ptCount val="1"/>
                <c:pt idx="0">
                  <c:v>24.5</c:v>
                </c:pt>
              </c:numCache>
            </c:numRef>
          </c:val>
        </c:ser>
        <c:dLbls>
          <c:showLegendKey val="0"/>
          <c:showVal val="0"/>
          <c:showCatName val="0"/>
          <c:showSerName val="0"/>
          <c:showPercent val="0"/>
          <c:showBubbleSize val="0"/>
        </c:dLbls>
        <c:gapWidth val="150"/>
        <c:axId val="10253056"/>
        <c:axId val="10254592"/>
      </c:barChart>
      <c:catAx>
        <c:axId val="10253056"/>
        <c:scaling>
          <c:orientation val="minMax"/>
        </c:scaling>
        <c:delete val="0"/>
        <c:axPos val="b"/>
        <c:majorTickMark val="out"/>
        <c:minorTickMark val="none"/>
        <c:tickLblPos val="nextTo"/>
        <c:txPr>
          <a:bodyPr/>
          <a:lstStyle/>
          <a:p>
            <a:pPr>
              <a:defRPr sz="1400"/>
            </a:pPr>
            <a:endParaRPr lang="en-US"/>
          </a:p>
        </c:txPr>
        <c:crossAx val="10254592"/>
        <c:crosses val="autoZero"/>
        <c:auto val="1"/>
        <c:lblAlgn val="ctr"/>
        <c:lblOffset val="100"/>
        <c:noMultiLvlLbl val="0"/>
      </c:catAx>
      <c:valAx>
        <c:axId val="10254592"/>
        <c:scaling>
          <c:orientation val="minMax"/>
        </c:scaling>
        <c:delete val="0"/>
        <c:axPos val="l"/>
        <c:majorGridlines/>
        <c:numFmt formatCode="General" sourceLinked="1"/>
        <c:majorTickMark val="out"/>
        <c:minorTickMark val="none"/>
        <c:tickLblPos val="nextTo"/>
        <c:crossAx val="10253056"/>
        <c:crosses val="autoZero"/>
        <c:crossBetween val="between"/>
      </c:valAx>
    </c:plotArea>
    <c:legend>
      <c:legendPos val="r"/>
      <c:legendEntry>
        <c:idx val="0"/>
        <c:txPr>
          <a:bodyPr/>
          <a:lstStyle/>
          <a:p>
            <a:pPr>
              <a:defRPr sz="1200"/>
            </a:pPr>
            <a:endParaRPr lang="en-US"/>
          </a:p>
        </c:txPr>
      </c:legendEntry>
      <c:legendEntry>
        <c:idx val="1"/>
        <c:txPr>
          <a:bodyPr/>
          <a:lstStyle/>
          <a:p>
            <a:pPr>
              <a:defRPr sz="1200"/>
            </a:pPr>
            <a:endParaRPr lang="en-US"/>
          </a:p>
        </c:txPr>
      </c:legendEntry>
      <c:layout>
        <c:manualLayout>
          <c:xMode val="edge"/>
          <c:yMode val="edge"/>
          <c:x val="0.65063176047131066"/>
          <c:y val="0.25758711020504443"/>
          <c:w val="0.32406394879102274"/>
          <c:h val="0.41211189405890597"/>
        </c:manualLayout>
      </c:layout>
      <c:overlay val="0"/>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25DF471-638F-4E0F-8B2A-73B75FEF94D6}" type="datetimeFigureOut">
              <a:rPr lang="en-US" smtClean="0"/>
              <a:t>11/12/2014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5AD091E-555F-4B1B-B725-1AF02E7A52B3}" type="slidenum">
              <a:rPr lang="en-US" smtClean="0"/>
              <a:t>‹#›</a:t>
            </a:fld>
            <a:endParaRPr lang="en-US"/>
          </a:p>
        </p:txBody>
      </p:sp>
    </p:spTree>
    <p:extLst>
      <p:ext uri="{BB962C8B-B14F-4D97-AF65-F5344CB8AC3E}">
        <p14:creationId xmlns:p14="http://schemas.microsoft.com/office/powerpoint/2010/main" val="419363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A41D965-664A-4003-8590-2694A20C28F1}" type="datetimeFigureOut">
              <a:rPr lang="en-US" smtClean="0"/>
              <a:pPr/>
              <a:t>11/12/2014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EEF0F71-137D-43B4-B9C3-51070EEE6CA1}" type="slidenum">
              <a:rPr lang="en-US" smtClean="0"/>
              <a:pPr/>
              <a:t>‹#›</a:t>
            </a:fld>
            <a:endParaRPr lang="en-US"/>
          </a:p>
        </p:txBody>
      </p:sp>
    </p:spTree>
    <p:extLst>
      <p:ext uri="{BB962C8B-B14F-4D97-AF65-F5344CB8AC3E}">
        <p14:creationId xmlns:p14="http://schemas.microsoft.com/office/powerpoint/2010/main" val="1260130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F0F71-137D-43B4-B9C3-51070EEE6CA1}" type="slidenum">
              <a:rPr lang="en-US" smtClean="0"/>
              <a:pPr/>
              <a:t>1</a:t>
            </a:fld>
            <a:endParaRPr lang="en-US"/>
          </a:p>
        </p:txBody>
      </p:sp>
    </p:spTree>
    <p:extLst>
      <p:ext uri="{BB962C8B-B14F-4D97-AF65-F5344CB8AC3E}">
        <p14:creationId xmlns:p14="http://schemas.microsoft.com/office/powerpoint/2010/main" val="169261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Wilkin SWCD.  Red River Sediment Reduction.  The purpose of this project is to install BMPs to repair severe gullies that are contributing to massive sediment loads to impaired Red River.  This project contributes 1,200 T sediment reduction – the 18% goal is for the Lower Otter Tail River (also 900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 TP)</a:t>
            </a:r>
          </a:p>
          <a:p>
            <a:r>
              <a:rPr lang="en-US" sz="1200" i="1" kern="1200" dirty="0" smtClean="0">
                <a:solidFill>
                  <a:schemeClr val="tx1"/>
                </a:solidFill>
                <a:effectLst/>
                <a:latin typeface="+mn-lt"/>
                <a:ea typeface="+mn-ea"/>
                <a:cs typeface="+mn-cs"/>
              </a:rPr>
              <a:t>Application will be attached for you.</a:t>
            </a:r>
            <a:br>
              <a:rPr lang="en-US" sz="1200" i="1" kern="1200" dirty="0" smtClean="0">
                <a:solidFill>
                  <a:schemeClr val="tx1"/>
                </a:solidFill>
                <a:effectLst/>
                <a:latin typeface="+mn-lt"/>
                <a:ea typeface="+mn-ea"/>
                <a:cs typeface="+mn-cs"/>
              </a:rPr>
            </a:br>
            <a:r>
              <a:rPr lang="en-US" sz="1200" i="1" kern="1200" dirty="0" smtClean="0">
                <a:solidFill>
                  <a:schemeClr val="tx1"/>
                </a:solidFill>
                <a:effectLst/>
                <a:latin typeface="+mn-lt"/>
                <a:ea typeface="+mn-ea"/>
                <a:cs typeface="+mn-cs"/>
              </a:rPr>
              <a:t>see ( c ) for more background on </a:t>
            </a:r>
            <a:r>
              <a:rPr lang="en-US" sz="1200" i="1" kern="1200" dirty="0" err="1" smtClean="0">
                <a:solidFill>
                  <a:schemeClr val="tx1"/>
                </a:solidFill>
                <a:effectLst/>
                <a:latin typeface="+mn-lt"/>
                <a:ea typeface="+mn-ea"/>
                <a:cs typeface="+mn-cs"/>
              </a:rPr>
              <a:t>shoreland</a:t>
            </a:r>
            <a:r>
              <a:rPr lang="en-US" sz="1200" i="1" kern="1200" dirty="0" smtClean="0">
                <a:solidFill>
                  <a:schemeClr val="tx1"/>
                </a:solidFill>
                <a:effectLst/>
                <a:latin typeface="+mn-lt"/>
                <a:ea typeface="+mn-ea"/>
                <a:cs typeface="+mn-cs"/>
              </a:rPr>
              <a:t>/ditch buffers.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Picture:  An example of a field gully erosion problem.  The gull discharges directly into the water resource.  The sediment delta is visible in the foreground and the </a:t>
            </a:r>
            <a:r>
              <a:rPr lang="en-US" sz="1200" i="1" kern="1200" dirty="0" err="1" smtClean="0">
                <a:solidFill>
                  <a:schemeClr val="tx1"/>
                </a:solidFill>
                <a:effectLst/>
                <a:latin typeface="+mn-lt"/>
                <a:ea typeface="+mn-ea"/>
                <a:cs typeface="+mn-cs"/>
              </a:rPr>
              <a:t>headcutting</a:t>
            </a:r>
            <a:r>
              <a:rPr lang="en-US" sz="1200" i="1" kern="1200" dirty="0" smtClean="0">
                <a:solidFill>
                  <a:schemeClr val="tx1"/>
                </a:solidFill>
                <a:effectLst/>
                <a:latin typeface="+mn-lt"/>
                <a:ea typeface="+mn-ea"/>
                <a:cs typeface="+mn-cs"/>
              </a:rPr>
              <a:t> gully and </a:t>
            </a:r>
            <a:r>
              <a:rPr lang="en-US" sz="1200" i="1" kern="1200" dirty="0" err="1" smtClean="0">
                <a:solidFill>
                  <a:schemeClr val="tx1"/>
                </a:solidFill>
                <a:effectLst/>
                <a:latin typeface="+mn-lt"/>
                <a:ea typeface="+mn-ea"/>
                <a:cs typeface="+mn-cs"/>
              </a:rPr>
              <a:t>flowpath</a:t>
            </a:r>
            <a:r>
              <a:rPr lang="en-US" sz="1200" i="1" kern="1200" dirty="0" smtClean="0">
                <a:solidFill>
                  <a:schemeClr val="tx1"/>
                </a:solidFill>
                <a:effectLst/>
                <a:latin typeface="+mn-lt"/>
                <a:ea typeface="+mn-ea"/>
                <a:cs typeface="+mn-cs"/>
              </a:rPr>
              <a:t> within the field extends toward the windbreak in the background.</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10</a:t>
            </a:fld>
            <a:endParaRPr lang="en-US"/>
          </a:p>
        </p:txBody>
      </p:sp>
    </p:spTree>
    <p:extLst>
      <p:ext uri="{BB962C8B-B14F-4D97-AF65-F5344CB8AC3E}">
        <p14:creationId xmlns:p14="http://schemas.microsoft.com/office/powerpoint/2010/main" val="5990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Anoka CD.  Oak Glen Creek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Pond.  The purpose of this project is to expand the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pond and enhance it with an iron sand filter to protect a downstream corridor stabilization and improve the quality of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discharged to the Mississippi River.  24.5 Tons of sediment/</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 – this project contributes 33% towards the goal.  (also TP  at 109 </a:t>
            </a:r>
            <a:r>
              <a:rPr lang="en-US" sz="1200" kern="1200" dirty="0" err="1" smtClean="0">
                <a:solidFill>
                  <a:schemeClr val="tx1"/>
                </a:solidFill>
                <a:effectLst/>
                <a:latin typeface="+mn-lt"/>
                <a:ea typeface="+mn-ea"/>
                <a:cs typeface="+mn-cs"/>
              </a:rPr>
              <a:t>Lbs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This project is a continuation of a previously funded CWF project that addressed a major ravine downstream of the pond that was contributing a lot of sediment to the Mississippi River.  This FY2014  project helps ensure the stability of the ravine by stabilizing upstream flows.  The iron sand filter is an enhancement but not the primary driver of the project.  This project site is just upstream from the surface water intake near Fridley so was seen has having both positive impacts on drinking water supply as well as addressing the sediment issue in the Mississippi River</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11</a:t>
            </a:fld>
            <a:endParaRPr lang="en-US"/>
          </a:p>
        </p:txBody>
      </p:sp>
    </p:spTree>
    <p:extLst>
      <p:ext uri="{BB962C8B-B14F-4D97-AF65-F5344CB8AC3E}">
        <p14:creationId xmlns:p14="http://schemas.microsoft.com/office/powerpoint/2010/main" val="26585126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Middle St. Croix WMO</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Project Goal : </a:t>
            </a:r>
          </a:p>
          <a:p>
            <a:r>
              <a:rPr lang="en-US" sz="1200" kern="1200" dirty="0" smtClean="0">
                <a:solidFill>
                  <a:schemeClr val="tx1"/>
                </a:solidFill>
                <a:effectLst/>
                <a:latin typeface="+mn-lt"/>
                <a:ea typeface="+mn-ea"/>
                <a:cs typeface="+mn-cs"/>
              </a:rPr>
              <a:t>working hands-on with up to 13 communities in the St. Croix River Basin to adopt ordinance and code revisions to incorporate Minimal Impact Design Standards (MIDS)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quality and volume standards for new development and redevelopment.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Outcomes:  </a:t>
            </a:r>
          </a:p>
          <a:p>
            <a:r>
              <a:rPr lang="en-US" sz="1200" kern="1200" dirty="0" smtClean="0">
                <a:solidFill>
                  <a:schemeClr val="tx1"/>
                </a:solidFill>
                <a:effectLst/>
                <a:latin typeface="+mn-lt"/>
                <a:ea typeface="+mn-ea"/>
                <a:cs typeface="+mn-cs"/>
              </a:rPr>
              <a:t>Adopting MIDS will result in permanent local permitting processes that standardize Low Impact Development (LID)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management approaches for new and redevelopment construction projects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PCA led development of MIDS.  Cooperation shown with MDH for well sealing and MDA for AGBMP loans being a coordinated part of our grant application process</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Otter Tail County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The purpose of the Community Partners Sub-grant Program is to enable community groups to go beyond planning and take action to protect their water resources.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Lake Associations within Otter Tail County with recently completed lake assessment reports will be the primary audience.</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Expected output:  6 community partner sub-grants</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13</a:t>
            </a:fld>
            <a:endParaRPr lang="en-US"/>
          </a:p>
        </p:txBody>
      </p:sp>
    </p:spTree>
    <p:extLst>
      <p:ext uri="{BB962C8B-B14F-4D97-AF65-F5344CB8AC3E}">
        <p14:creationId xmlns:p14="http://schemas.microsoft.com/office/powerpoint/2010/main" val="994042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AA35806-013E-444B-92BD-301E2B39B0B0}" type="slidenum">
              <a:rPr lang="en-US" altLang="en-US" smtClean="0"/>
              <a:pPr eaLnBrk="1" hangingPunct="1"/>
              <a:t>14</a:t>
            </a:fld>
            <a:endParaRPr lang="en-US" altLang="en-US" smtClean="0"/>
          </a:p>
        </p:txBody>
      </p:sp>
      <p:sp>
        <p:nvSpPr>
          <p:cNvPr id="35843" name="Rectangle 2"/>
          <p:cNvSpPr>
            <a:spLocks noGrp="1" noRot="1" noChangeAspect="1" noChangeArrowheads="1" noTextEdit="1"/>
          </p:cNvSpPr>
          <p:nvPr>
            <p:ph type="sldImg"/>
          </p:nvPr>
        </p:nvSpPr>
        <p:spPr>
          <a:xfrm>
            <a:off x="406400" y="696913"/>
            <a:ext cx="6197600" cy="34861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These are the tools, use different ones – but all three are needed eventually. Different Roles for different local organizations.</a:t>
            </a:r>
          </a:p>
          <a:p>
            <a:pPr eaLnBrk="1" hangingPunct="1"/>
            <a:endParaRPr lang="en-US" altLang="en-US" smtClean="0">
              <a:latin typeface="Arial" pitchFamily="34" charset="0"/>
            </a:endParaRPr>
          </a:p>
          <a:p>
            <a:pPr eaLnBrk="1" hangingPunct="1"/>
            <a:r>
              <a:rPr lang="en-US" altLang="en-US" smtClean="0">
                <a:latin typeface="Arial" pitchFamily="34" charset="0"/>
              </a:rPr>
              <a:t>Ask yourself:  Does your watershed have all of these in sufficiently in place?  Unlikley, but the goal is to get there and determine who will be responsible for which parts.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AA35806-013E-444B-92BD-301E2B39B0B0}" type="slidenum">
              <a:rPr lang="en-US" altLang="en-US" smtClean="0"/>
              <a:pPr eaLnBrk="1" hangingPunct="1"/>
              <a:t>15</a:t>
            </a:fld>
            <a:endParaRPr lang="en-US" altLang="en-US" smtClean="0"/>
          </a:p>
        </p:txBody>
      </p:sp>
      <p:sp>
        <p:nvSpPr>
          <p:cNvPr id="35843" name="Rectangle 2"/>
          <p:cNvSpPr>
            <a:spLocks noGrp="1" noRot="1" noChangeAspect="1" noChangeArrowheads="1" noTextEdit="1"/>
          </p:cNvSpPr>
          <p:nvPr>
            <p:ph type="sldImg"/>
          </p:nvPr>
        </p:nvSpPr>
        <p:spPr>
          <a:xfrm>
            <a:off x="406400" y="696913"/>
            <a:ext cx="6197600" cy="34861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These are the tools, use different ones – but all three are needed eventually. Different Roles for different local organizations.</a:t>
            </a:r>
          </a:p>
          <a:p>
            <a:pPr eaLnBrk="1" hangingPunct="1"/>
            <a:endParaRPr lang="en-US" altLang="en-US" smtClean="0">
              <a:latin typeface="Arial" pitchFamily="34" charset="0"/>
            </a:endParaRPr>
          </a:p>
          <a:p>
            <a:pPr eaLnBrk="1" hangingPunct="1"/>
            <a:r>
              <a:rPr lang="en-US" altLang="en-US" smtClean="0">
                <a:latin typeface="Arial" pitchFamily="34" charset="0"/>
              </a:rPr>
              <a:t>Ask yourself:  Does your watershed have all of these in sufficiently in place?  Unlikley, but the goal is to get there and determine who will be responsible for which parts.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AA35806-013E-444B-92BD-301E2B39B0B0}" type="slidenum">
              <a:rPr lang="en-US" altLang="en-US" smtClean="0"/>
              <a:pPr eaLnBrk="1" hangingPunct="1"/>
              <a:t>16</a:t>
            </a:fld>
            <a:endParaRPr lang="en-US" altLang="en-US" smtClean="0"/>
          </a:p>
        </p:txBody>
      </p:sp>
      <p:sp>
        <p:nvSpPr>
          <p:cNvPr id="35843" name="Rectangle 2"/>
          <p:cNvSpPr>
            <a:spLocks noGrp="1" noRot="1" noChangeAspect="1" noChangeArrowheads="1" noTextEdit="1"/>
          </p:cNvSpPr>
          <p:nvPr>
            <p:ph type="sldImg"/>
          </p:nvPr>
        </p:nvSpPr>
        <p:spPr>
          <a:xfrm>
            <a:off x="406400" y="696913"/>
            <a:ext cx="6197600" cy="34861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These are the tools, use different ones – but all three are needed eventually. Different Roles for different local organizations.</a:t>
            </a:r>
          </a:p>
          <a:p>
            <a:pPr eaLnBrk="1" hangingPunct="1"/>
            <a:endParaRPr lang="en-US" altLang="en-US" smtClean="0">
              <a:latin typeface="Arial" pitchFamily="34" charset="0"/>
            </a:endParaRPr>
          </a:p>
          <a:p>
            <a:pPr eaLnBrk="1" hangingPunct="1"/>
            <a:r>
              <a:rPr lang="en-US" altLang="en-US" smtClean="0">
                <a:latin typeface="Arial" pitchFamily="34" charset="0"/>
              </a:rPr>
              <a:t>Ask yourself:  Does your watershed have all of these in sufficiently in place?  Unlikley, but the goal is to get there and determine who will be responsible for which parts.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AA35806-013E-444B-92BD-301E2B39B0B0}" type="slidenum">
              <a:rPr lang="en-US" altLang="en-US" smtClean="0"/>
              <a:pPr eaLnBrk="1" hangingPunct="1"/>
              <a:t>17</a:t>
            </a:fld>
            <a:endParaRPr lang="en-US" altLang="en-US" smtClean="0"/>
          </a:p>
        </p:txBody>
      </p:sp>
      <p:sp>
        <p:nvSpPr>
          <p:cNvPr id="35843" name="Rectangle 2"/>
          <p:cNvSpPr>
            <a:spLocks noGrp="1" noRot="1" noChangeAspect="1" noChangeArrowheads="1" noTextEdit="1"/>
          </p:cNvSpPr>
          <p:nvPr>
            <p:ph type="sldImg"/>
          </p:nvPr>
        </p:nvSpPr>
        <p:spPr>
          <a:xfrm>
            <a:off x="406400" y="696913"/>
            <a:ext cx="6197600" cy="3486150"/>
          </a:xfrm>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These are the tools, use different ones – but all three are needed eventually. Different Roles for different local organizations.</a:t>
            </a:r>
          </a:p>
          <a:p>
            <a:pPr eaLnBrk="1" hangingPunct="1"/>
            <a:endParaRPr lang="en-US" altLang="en-US" smtClean="0">
              <a:latin typeface="Arial" pitchFamily="34" charset="0"/>
            </a:endParaRPr>
          </a:p>
          <a:p>
            <a:pPr eaLnBrk="1" hangingPunct="1"/>
            <a:r>
              <a:rPr lang="en-US" altLang="en-US" smtClean="0">
                <a:latin typeface="Arial" pitchFamily="34" charset="0"/>
              </a:rPr>
              <a:t>Ask yourself:  Does your watershed have all of these in sufficiently in place?  Unlikley, but the goal is to get there and determine who will be responsible for which parts.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E7C0E15A-B803-459F-B26C-CBD264404994}" type="slidenum">
              <a:rPr lang="en-US" altLang="en-US" smtClean="0"/>
              <a:pPr eaLnBrk="1" hangingPunct="1"/>
              <a:t>18</a:t>
            </a:fld>
            <a:endParaRPr lang="en-US" altLang="en-US" smtClean="0"/>
          </a:p>
        </p:txBody>
      </p:sp>
      <p:sp>
        <p:nvSpPr>
          <p:cNvPr id="36867" name="Rectangle 2"/>
          <p:cNvSpPr>
            <a:spLocks noGrp="1" noRot="1" noChangeAspect="1" noChangeArrowheads="1" noTextEdit="1"/>
          </p:cNvSpPr>
          <p:nvPr>
            <p:ph type="sldImg"/>
          </p:nvPr>
        </p:nvSpPr>
        <p:spPr>
          <a:xfrm>
            <a:off x="406400" y="696913"/>
            <a:ext cx="6197600" cy="3486150"/>
          </a:xfrm>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406400" y="696913"/>
            <a:ext cx="6197600" cy="3486150"/>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A2EC0A73-2F56-4863-B285-9A23A79A209A}" type="slidenum">
              <a:rPr lang="en-US" altLang="en-US" smtClean="0"/>
              <a:pPr eaLnBrk="1" hangingPunct="1"/>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F0F71-137D-43B4-B9C3-51070EEE6CA1}" type="slidenum">
              <a:rPr lang="en-US" smtClean="0"/>
              <a:pPr/>
              <a:t>2</a:t>
            </a:fld>
            <a:endParaRPr lang="en-US"/>
          </a:p>
        </p:txBody>
      </p:sp>
    </p:spTree>
    <p:extLst>
      <p:ext uri="{BB962C8B-B14F-4D97-AF65-F5344CB8AC3E}">
        <p14:creationId xmlns:p14="http://schemas.microsoft.com/office/powerpoint/2010/main" val="1692616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4BFE21EE-27F5-478C-9EF7-32E31E5ABB10}" type="slidenum">
              <a:rPr lang="en-US" altLang="en-US" smtClean="0"/>
              <a:pPr eaLnBrk="1" hangingPunct="1"/>
              <a:t>20</a:t>
            </a:fld>
            <a:endParaRPr lang="en-US" altLang="en-US" smtClean="0"/>
          </a:p>
        </p:txBody>
      </p:sp>
      <p:sp>
        <p:nvSpPr>
          <p:cNvPr id="37891" name="Rectangle 2"/>
          <p:cNvSpPr>
            <a:spLocks noGrp="1" noRot="1" noChangeAspect="1" noChangeArrowheads="1" noTextEdit="1"/>
          </p:cNvSpPr>
          <p:nvPr>
            <p:ph type="sldImg"/>
          </p:nvPr>
        </p:nvSpPr>
        <p:spPr>
          <a:xfrm>
            <a:off x="406400" y="696913"/>
            <a:ext cx="6197600" cy="348615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655B025E-39C1-4B63-8B2B-22528966572D}" type="slidenum">
              <a:rPr lang="en-US" altLang="en-US" smtClean="0"/>
              <a:pPr eaLnBrk="1" hangingPunct="1"/>
              <a:t>21</a:t>
            </a:fld>
            <a:endParaRPr lang="en-US" altLang="en-US" smtClean="0"/>
          </a:p>
        </p:txBody>
      </p:sp>
      <p:sp>
        <p:nvSpPr>
          <p:cNvPr id="39939" name="Rectangle 2"/>
          <p:cNvSpPr>
            <a:spLocks noGrp="1" noRot="1" noChangeAspect="1" noChangeArrowheads="1" noTextEdit="1"/>
          </p:cNvSpPr>
          <p:nvPr>
            <p:ph type="sldImg"/>
          </p:nvPr>
        </p:nvSpPr>
        <p:spPr>
          <a:xfrm>
            <a:off x="406400" y="696913"/>
            <a:ext cx="6197600" cy="3486150"/>
          </a:xfrm>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Clay/Norman Counties</a:t>
            </a:r>
          </a:p>
          <a:p>
            <a:pPr eaLnBrk="1" hangingPunct="1"/>
            <a:endParaRPr lang="en-US" altLang="en-US" smtClean="0">
              <a:latin typeface="Arial" pitchFamily="34" charset="0"/>
            </a:endParaRPr>
          </a:p>
          <a:p>
            <a:pPr eaLnBrk="1" hangingPunct="1"/>
            <a:r>
              <a:rPr lang="en-US" altLang="en-US" b="1" smtClean="0">
                <a:latin typeface="Arial" pitchFamily="34" charset="0"/>
              </a:rPr>
              <a:t>Dalen Coulee Project (RIM) </a:t>
            </a:r>
            <a:endParaRPr lang="en-US" altLang="en-US" smtClean="0">
              <a:latin typeface="Arial" pitchFamily="34" charset="0"/>
            </a:endParaRPr>
          </a:p>
          <a:p>
            <a:pPr eaLnBrk="1" hangingPunct="1"/>
            <a:r>
              <a:rPr lang="en-US" altLang="en-US" smtClean="0">
                <a:latin typeface="Arial" pitchFamily="34" charset="0"/>
              </a:rPr>
              <a:t>Ducks Unlimited monies were used to create deeper water habitat for waterfowl.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19DA442B-C0F0-4488-BB2D-349951C1B6FD}" type="slidenum">
              <a:rPr lang="en-US" altLang="en-US" smtClean="0"/>
              <a:pPr eaLnBrk="1" hangingPunct="1"/>
              <a:t>22</a:t>
            </a:fld>
            <a:endParaRPr lang="en-US" altLang="en-US" smtClean="0"/>
          </a:p>
        </p:txBody>
      </p:sp>
      <p:sp>
        <p:nvSpPr>
          <p:cNvPr id="40963" name="Rectangle 2"/>
          <p:cNvSpPr>
            <a:spLocks noGrp="1" noRot="1" noChangeAspect="1" noChangeArrowheads="1" noTextEdit="1"/>
          </p:cNvSpPr>
          <p:nvPr>
            <p:ph type="sldImg"/>
          </p:nvPr>
        </p:nvSpPr>
        <p:spPr>
          <a:xfrm>
            <a:off x="406400" y="696913"/>
            <a:ext cx="6197600" cy="3486150"/>
          </a:xfrm>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EF0F71-137D-43B4-B9C3-51070EEE6CA1}" type="slidenum">
              <a:rPr lang="en-US" smtClean="0"/>
              <a:pPr/>
              <a:t>23</a:t>
            </a:fld>
            <a:endParaRPr lang="en-US"/>
          </a:p>
        </p:txBody>
      </p:sp>
    </p:spTree>
    <p:extLst>
      <p:ext uri="{BB962C8B-B14F-4D97-AF65-F5344CB8AC3E}">
        <p14:creationId xmlns:p14="http://schemas.microsoft.com/office/powerpoint/2010/main" val="169261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Counties, with their planning and land-use authorities, are uniquely positioned to link land-use decisions with local water management goals. Chisago County is home to the Chisago Chain of Lakes, over 6,000 acres of water, miles of shoreline to explore; a destination for outdoor enthusiasts to fish, boat and swim. Phosphorus pollution is an issue in the region, with its annual telltale algal blooms that affect both plant and animal life. The Chisago County Local Water Management Plan (2010-2013) specifies a 20% reduction in phosphorus by 2020.  Since 2011, 6 CWF grants have been awarded to accelerate work in the area by inventorying and identifying critical areas, installing over 60 conservation practices to bring them to 5% achievement of their goal. </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3</a:t>
            </a:fld>
            <a:endParaRPr lang="en-US"/>
          </a:p>
        </p:txBody>
      </p:sp>
    </p:spTree>
    <p:extLst>
      <p:ext uri="{BB962C8B-B14F-4D97-AF65-F5344CB8AC3E}">
        <p14:creationId xmlns:p14="http://schemas.microsoft.com/office/powerpoint/2010/main" val="219133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Counties, with their planning and land-use authorities, are uniquely positioned to link land-use decisions with local water management goals. Chisago County is home to the Chisago Chain of Lakes, over 6,000 acres of water, miles of shoreline to explore; a destination for outdoor enthusiasts to fish, boat and swim. Phosphorus pollution is an issue in the region, with its annual telltale algal blooms that affect both plant and animal life. The Chisago County Local Water Management Plan (2010-2013) specifies a 20% reduction in phosphorus by 2020.  Since 2011, 6 CWF grants have been awarded to accelerate work in the area by inventorying and identifying critical areas, installing over 60 conservation practices to bring them to 5% achievement of their goal. </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4</a:t>
            </a:fld>
            <a:endParaRPr lang="en-US"/>
          </a:p>
        </p:txBody>
      </p:sp>
    </p:spTree>
    <p:extLst>
      <p:ext uri="{BB962C8B-B14F-4D97-AF65-F5344CB8AC3E}">
        <p14:creationId xmlns:p14="http://schemas.microsoft.com/office/powerpoint/2010/main" val="2191333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Counties, with their planning and land-use authorities, are uniquely positioned to link land-use decisions with local water management goals. Chisago County is home to the Chisago Chain of Lakes, over 6,000 acres of water, miles of shoreline to explore; a destination for outdoor enthusiasts to fish, boat and swim. Phosphorus pollution is an issue in the region, with its annual telltale algal blooms that affect both plant and animal life. The Chisago County Local Water Management Plan (2010-2013) specifies a 20% reduction in phosphorus by 2020.  Since 2011, 6 CWF grants have been awarded to accelerate work in the area by inventorying and identifying critical areas, installing over 60 conservation practices to bring them to 5% achievement of their goal. </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5</a:t>
            </a:fld>
            <a:endParaRPr lang="en-US"/>
          </a:p>
        </p:txBody>
      </p:sp>
    </p:spTree>
    <p:extLst>
      <p:ext uri="{BB962C8B-B14F-4D97-AF65-F5344CB8AC3E}">
        <p14:creationId xmlns:p14="http://schemas.microsoft.com/office/powerpoint/2010/main" val="2191333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C5248A8F-618A-499C-9491-CF423F7357E2}" type="slidenum">
              <a:rPr lang="en-US" altLang="en-US" smtClean="0"/>
              <a:pPr eaLnBrk="1" hangingPunct="1"/>
              <a:t>6</a:t>
            </a:fld>
            <a:endParaRPr lang="en-US" altLang="en-US" smtClean="0"/>
          </a:p>
        </p:txBody>
      </p:sp>
      <p:sp>
        <p:nvSpPr>
          <p:cNvPr id="22531" name="Rectangle 7"/>
          <p:cNvSpPr txBox="1">
            <a:spLocks noGrp="1" noChangeArrowheads="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8" tIns="46989" rIns="93978" bIns="46989" anchor="b"/>
          <a:lstStyle>
            <a:lvl1pPr defTabSz="923925" eaLnBrk="0" hangingPunct="0">
              <a:defRPr>
                <a:solidFill>
                  <a:schemeClr val="tx1"/>
                </a:solidFill>
                <a:latin typeface="Arial" pitchFamily="34" charset="0"/>
              </a:defRPr>
            </a:lvl1pPr>
            <a:lvl2pPr marL="742950" indent="-285750" defTabSz="923925" eaLnBrk="0" hangingPunct="0">
              <a:defRPr>
                <a:solidFill>
                  <a:schemeClr val="tx1"/>
                </a:solidFill>
                <a:latin typeface="Arial" pitchFamily="34" charset="0"/>
              </a:defRPr>
            </a:lvl2pPr>
            <a:lvl3pPr marL="1143000" indent="-228600" defTabSz="923925" eaLnBrk="0" hangingPunct="0">
              <a:defRPr>
                <a:solidFill>
                  <a:schemeClr val="tx1"/>
                </a:solidFill>
                <a:latin typeface="Arial" pitchFamily="34" charset="0"/>
              </a:defRPr>
            </a:lvl3pPr>
            <a:lvl4pPr marL="1600200" indent="-228600" defTabSz="923925" eaLnBrk="0" hangingPunct="0">
              <a:defRPr>
                <a:solidFill>
                  <a:schemeClr val="tx1"/>
                </a:solidFill>
                <a:latin typeface="Arial" pitchFamily="34" charset="0"/>
              </a:defRPr>
            </a:lvl4pPr>
            <a:lvl5pPr marL="2057400" indent="-228600" defTabSz="923925" eaLnBrk="0" hangingPunct="0">
              <a:defRPr>
                <a:solidFill>
                  <a:schemeClr val="tx1"/>
                </a:solidFill>
                <a:latin typeface="Arial" pitchFamily="34" charset="0"/>
              </a:defRPr>
            </a:lvl5pPr>
            <a:lvl6pPr marL="2514600" indent="-228600" defTabSz="923925" eaLnBrk="0" fontAlgn="base" hangingPunct="0">
              <a:spcBef>
                <a:spcPct val="0"/>
              </a:spcBef>
              <a:spcAft>
                <a:spcPct val="0"/>
              </a:spcAft>
              <a:defRPr>
                <a:solidFill>
                  <a:schemeClr val="tx1"/>
                </a:solidFill>
                <a:latin typeface="Arial" pitchFamily="34" charset="0"/>
              </a:defRPr>
            </a:lvl6pPr>
            <a:lvl7pPr marL="2971800" indent="-228600" defTabSz="923925" eaLnBrk="0" fontAlgn="base" hangingPunct="0">
              <a:spcBef>
                <a:spcPct val="0"/>
              </a:spcBef>
              <a:spcAft>
                <a:spcPct val="0"/>
              </a:spcAft>
              <a:defRPr>
                <a:solidFill>
                  <a:schemeClr val="tx1"/>
                </a:solidFill>
                <a:latin typeface="Arial" pitchFamily="34" charset="0"/>
              </a:defRPr>
            </a:lvl7pPr>
            <a:lvl8pPr marL="3429000" indent="-228600" defTabSz="923925" eaLnBrk="0" fontAlgn="base" hangingPunct="0">
              <a:spcBef>
                <a:spcPct val="0"/>
              </a:spcBef>
              <a:spcAft>
                <a:spcPct val="0"/>
              </a:spcAft>
              <a:defRPr>
                <a:solidFill>
                  <a:schemeClr val="tx1"/>
                </a:solidFill>
                <a:latin typeface="Arial" pitchFamily="34" charset="0"/>
              </a:defRPr>
            </a:lvl8pPr>
            <a:lvl9pPr marL="3886200" indent="-228600" defTabSz="923925" eaLnBrk="0" fontAlgn="base" hangingPunct="0">
              <a:spcBef>
                <a:spcPct val="0"/>
              </a:spcBef>
              <a:spcAft>
                <a:spcPct val="0"/>
              </a:spcAft>
              <a:defRPr>
                <a:solidFill>
                  <a:schemeClr val="tx1"/>
                </a:solidFill>
                <a:latin typeface="Arial" pitchFamily="34" charset="0"/>
              </a:defRPr>
            </a:lvl9pPr>
          </a:lstStyle>
          <a:p>
            <a:pPr algn="r" eaLnBrk="1" hangingPunct="1"/>
            <a:fld id="{B53DC36F-6F64-4B6C-BAE3-B852B7B88694}" type="slidenum">
              <a:rPr lang="en-US" altLang="en-US" sz="1200"/>
              <a:pPr algn="r" eaLnBrk="1" hangingPunct="1"/>
              <a:t>6</a:t>
            </a:fld>
            <a:endParaRPr lang="en-US" altLang="en-US" sz="1200"/>
          </a:p>
        </p:txBody>
      </p:sp>
      <p:sp>
        <p:nvSpPr>
          <p:cNvPr id="22532" name="Rectangle 2"/>
          <p:cNvSpPr>
            <a:spLocks noGrp="1" noRot="1" noChangeAspect="1" noChangeArrowheads="1" noTextEdit="1"/>
          </p:cNvSpPr>
          <p:nvPr>
            <p:ph type="sldImg"/>
          </p:nvPr>
        </p:nvSpPr>
        <p:spPr>
          <a:xfrm>
            <a:off x="-414338" y="379413"/>
            <a:ext cx="7994651" cy="4497387"/>
          </a:xfrm>
          <a:ln/>
        </p:spPr>
      </p:sp>
      <p:sp>
        <p:nvSpPr>
          <p:cNvPr id="22533" name="Rectangle 3"/>
          <p:cNvSpPr>
            <a:spLocks noGrp="1" noChangeArrowheads="1"/>
          </p:cNvSpPr>
          <p:nvPr>
            <p:ph type="body" idx="1"/>
          </p:nvPr>
        </p:nvSpPr>
        <p:spPr>
          <a:xfrm>
            <a:off x="389467" y="5485845"/>
            <a:ext cx="6231467" cy="30487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8" tIns="46989" rIns="93978" bIns="46989"/>
          <a:lstStyle/>
          <a:p>
            <a:pPr marL="116472" indent="-116472"/>
            <a:endParaRPr lang="en-US" altLang="en-US" sz="16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066" indent="-291179" eaLnBrk="0" hangingPunct="0">
              <a:defRPr>
                <a:solidFill>
                  <a:schemeClr val="tx1"/>
                </a:solidFill>
                <a:latin typeface="Arial" pitchFamily="34" charset="0"/>
              </a:defRPr>
            </a:lvl2pPr>
            <a:lvl3pPr marL="1164717" indent="-232943" eaLnBrk="0" hangingPunct="0">
              <a:defRPr>
                <a:solidFill>
                  <a:schemeClr val="tx1"/>
                </a:solidFill>
                <a:latin typeface="Arial" pitchFamily="34" charset="0"/>
              </a:defRPr>
            </a:lvl3pPr>
            <a:lvl4pPr marL="1630604" indent="-232943" eaLnBrk="0" hangingPunct="0">
              <a:defRPr>
                <a:solidFill>
                  <a:schemeClr val="tx1"/>
                </a:solidFill>
                <a:latin typeface="Arial" pitchFamily="34" charset="0"/>
              </a:defRPr>
            </a:lvl4pPr>
            <a:lvl5pPr marL="2096491" indent="-232943" eaLnBrk="0" hangingPunct="0">
              <a:defRPr>
                <a:solidFill>
                  <a:schemeClr val="tx1"/>
                </a:solidFill>
                <a:latin typeface="Arial" pitchFamily="34" charset="0"/>
              </a:defRPr>
            </a:lvl5pPr>
            <a:lvl6pPr marL="2562377" indent="-232943" eaLnBrk="0" fontAlgn="base" hangingPunct="0">
              <a:spcBef>
                <a:spcPct val="0"/>
              </a:spcBef>
              <a:spcAft>
                <a:spcPct val="0"/>
              </a:spcAft>
              <a:defRPr>
                <a:solidFill>
                  <a:schemeClr val="tx1"/>
                </a:solidFill>
                <a:latin typeface="Arial" pitchFamily="34" charset="0"/>
              </a:defRPr>
            </a:lvl6pPr>
            <a:lvl7pPr marL="3028264" indent="-232943" eaLnBrk="0" fontAlgn="base" hangingPunct="0">
              <a:spcBef>
                <a:spcPct val="0"/>
              </a:spcBef>
              <a:spcAft>
                <a:spcPct val="0"/>
              </a:spcAft>
              <a:defRPr>
                <a:solidFill>
                  <a:schemeClr val="tx1"/>
                </a:solidFill>
                <a:latin typeface="Arial" pitchFamily="34" charset="0"/>
              </a:defRPr>
            </a:lvl7pPr>
            <a:lvl8pPr marL="3494151" indent="-232943" eaLnBrk="0" fontAlgn="base" hangingPunct="0">
              <a:spcBef>
                <a:spcPct val="0"/>
              </a:spcBef>
              <a:spcAft>
                <a:spcPct val="0"/>
              </a:spcAft>
              <a:defRPr>
                <a:solidFill>
                  <a:schemeClr val="tx1"/>
                </a:solidFill>
                <a:latin typeface="Arial" pitchFamily="34" charset="0"/>
              </a:defRPr>
            </a:lvl8pPr>
            <a:lvl9pPr marL="3960038" indent="-232943" eaLnBrk="0" fontAlgn="base" hangingPunct="0">
              <a:spcBef>
                <a:spcPct val="0"/>
              </a:spcBef>
              <a:spcAft>
                <a:spcPct val="0"/>
              </a:spcAft>
              <a:defRPr>
                <a:solidFill>
                  <a:schemeClr val="tx1"/>
                </a:solidFill>
                <a:latin typeface="Arial" pitchFamily="34" charset="0"/>
              </a:defRPr>
            </a:lvl9pPr>
          </a:lstStyle>
          <a:p>
            <a:pPr eaLnBrk="1" hangingPunct="1"/>
            <a:fld id="{AFA21CC6-415E-41BB-B6B2-79B28C431EC8}" type="slidenum">
              <a:rPr lang="en-US" altLang="en-US" smtClean="0"/>
              <a:pPr eaLnBrk="1" hangingPunct="1"/>
              <a:t>7</a:t>
            </a:fld>
            <a:endParaRPr lang="en-US" altLang="en-US" smtClean="0"/>
          </a:p>
        </p:txBody>
      </p:sp>
      <p:sp>
        <p:nvSpPr>
          <p:cNvPr id="23555" name="Rectangle 2"/>
          <p:cNvSpPr>
            <a:spLocks noGrp="1" noRot="1" noChangeAspect="1" noChangeArrowheads="1" noTextEdit="1"/>
          </p:cNvSpPr>
          <p:nvPr>
            <p:ph type="sldImg"/>
          </p:nvPr>
        </p:nvSpPr>
        <p:spPr>
          <a:xfrm>
            <a:off x="1560513" y="228600"/>
            <a:ext cx="4198937" cy="2362200"/>
          </a:xfrm>
          <a:ln/>
        </p:spPr>
      </p:sp>
      <p:sp>
        <p:nvSpPr>
          <p:cNvPr id="23556" name="Rectangle 3"/>
          <p:cNvSpPr>
            <a:spLocks noGrp="1" noChangeArrowheads="1"/>
          </p:cNvSpPr>
          <p:nvPr>
            <p:ph type="body" idx="1"/>
          </p:nvPr>
        </p:nvSpPr>
        <p:spPr>
          <a:xfrm>
            <a:off x="311573" y="2819586"/>
            <a:ext cx="6400236" cy="61717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6472" indent="-116472">
              <a:lnSpc>
                <a:spcPct val="90000"/>
              </a:lnSpc>
              <a:buFontTx/>
              <a:buChar char="•"/>
            </a:pPr>
            <a:endParaRPr lang="en-US" altLang="en-US" sz="1400">
              <a:latin typeface="Arial" pitchFamily="34" charset="0"/>
            </a:endParaRPr>
          </a:p>
        </p:txBody>
      </p:sp>
      <p:sp>
        <p:nvSpPr>
          <p:cNvPr id="23557" name="Text Box 4"/>
          <p:cNvSpPr txBox="1">
            <a:spLocks noChangeArrowheads="1"/>
          </p:cNvSpPr>
          <p:nvPr/>
        </p:nvSpPr>
        <p:spPr bwMode="auto">
          <a:xfrm>
            <a:off x="5686213" y="8915506"/>
            <a:ext cx="1168400" cy="27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US" altLang="en-US" sz="1200"/>
              <a:t>13</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date, through </a:t>
            </a:r>
            <a:r>
              <a:rPr lang="en-US" sz="1200" b="1" kern="1200" dirty="0" smtClean="0">
                <a:solidFill>
                  <a:schemeClr val="tx1"/>
                </a:solidFill>
                <a:effectLst/>
                <a:latin typeface="+mn-lt"/>
                <a:ea typeface="+mn-ea"/>
                <a:cs typeface="+mn-cs"/>
              </a:rPr>
              <a:t>550 </a:t>
            </a:r>
            <a:r>
              <a:rPr lang="en-US" sz="1200" kern="1200" dirty="0" smtClean="0">
                <a:solidFill>
                  <a:schemeClr val="tx1"/>
                </a:solidFill>
                <a:effectLst/>
                <a:latin typeface="+mn-lt"/>
                <a:ea typeface="+mn-ea"/>
                <a:cs typeface="+mn-cs"/>
              </a:rPr>
              <a:t>Clean Water Fund awards, more than</a:t>
            </a:r>
            <a:r>
              <a:rPr lang="en-US" sz="1200" b="1" kern="1200" dirty="0" smtClean="0">
                <a:solidFill>
                  <a:schemeClr val="tx1"/>
                </a:solidFill>
                <a:effectLst/>
                <a:latin typeface="+mn-lt"/>
                <a:ea typeface="+mn-ea"/>
                <a:cs typeface="+mn-cs"/>
              </a:rPr>
              <a:t> 2,472</a:t>
            </a:r>
            <a:r>
              <a:rPr lang="en-US" sz="1200" kern="1200" dirty="0" smtClean="0">
                <a:solidFill>
                  <a:schemeClr val="tx1"/>
                </a:solidFill>
                <a:effectLst/>
                <a:latin typeface="+mn-lt"/>
                <a:ea typeface="+mn-ea"/>
                <a:cs typeface="+mn-cs"/>
              </a:rPr>
              <a:t> conservation practices have been installed to reduce critical erosion,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runoff and to keep water on the land. These awards include public and private projects, and involve Minnesotans who </a:t>
            </a:r>
            <a:r>
              <a:rPr lang="en-US" sz="1200" b="1" kern="1200" dirty="0" smtClean="0">
                <a:solidFill>
                  <a:schemeClr val="tx1"/>
                </a:solidFill>
                <a:effectLst/>
                <a:latin typeface="+mn-lt"/>
                <a:ea typeface="+mn-ea"/>
                <a:cs typeface="+mn-cs"/>
              </a:rPr>
              <a:t>voluntarily </a:t>
            </a:r>
            <a:r>
              <a:rPr lang="en-US" sz="1200" kern="1200" dirty="0" smtClean="0">
                <a:solidFill>
                  <a:schemeClr val="tx1"/>
                </a:solidFill>
                <a:effectLst/>
                <a:latin typeface="+mn-lt"/>
                <a:ea typeface="+mn-ea"/>
                <a:cs typeface="+mn-cs"/>
              </a:rPr>
              <a:t>engage in these activities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Minnesota’s investment of nearly </a:t>
            </a:r>
            <a:r>
              <a:rPr lang="en-US" sz="1200" b="1" kern="1200" dirty="0" smtClean="0">
                <a:solidFill>
                  <a:schemeClr val="tx1"/>
                </a:solidFill>
                <a:effectLst/>
                <a:latin typeface="+mn-lt"/>
                <a:ea typeface="+mn-ea"/>
                <a:cs typeface="+mn-cs"/>
              </a:rPr>
              <a:t>$76M</a:t>
            </a:r>
            <a:r>
              <a:rPr lang="en-US" sz="1200" kern="1200" dirty="0" smtClean="0">
                <a:solidFill>
                  <a:schemeClr val="tx1"/>
                </a:solidFill>
                <a:effectLst/>
                <a:latin typeface="+mn-lt"/>
                <a:ea typeface="+mn-ea"/>
                <a:cs typeface="+mn-cs"/>
              </a:rPr>
              <a:t> leveraged </a:t>
            </a:r>
            <a:r>
              <a:rPr lang="en-US" sz="1200" b="1" kern="1200" dirty="0" smtClean="0">
                <a:solidFill>
                  <a:schemeClr val="tx1"/>
                </a:solidFill>
                <a:effectLst/>
                <a:latin typeface="+mn-lt"/>
                <a:ea typeface="+mn-ea"/>
                <a:cs typeface="+mn-cs"/>
              </a:rPr>
              <a:t>$59M</a:t>
            </a:r>
            <a:r>
              <a:rPr lang="en-US" sz="1200" kern="1200" dirty="0" smtClean="0">
                <a:solidFill>
                  <a:schemeClr val="tx1"/>
                </a:solidFill>
                <a:effectLst/>
                <a:latin typeface="+mn-lt"/>
                <a:ea typeface="+mn-ea"/>
                <a:cs typeface="+mn-cs"/>
              </a:rPr>
              <a:t> in partner contributions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Of this, the conservation practices are estimated to reduce </a:t>
            </a:r>
            <a:r>
              <a:rPr lang="en-US" sz="1200" b="1" kern="1200" dirty="0" smtClean="0">
                <a:solidFill>
                  <a:schemeClr val="tx1"/>
                </a:solidFill>
                <a:effectLst/>
                <a:latin typeface="+mn-lt"/>
                <a:ea typeface="+mn-ea"/>
                <a:cs typeface="+mn-cs"/>
              </a:rPr>
              <a:t>43,195</a:t>
            </a:r>
            <a:r>
              <a:rPr lang="en-US" sz="1200" kern="1200" dirty="0" smtClean="0">
                <a:solidFill>
                  <a:schemeClr val="tx1"/>
                </a:solidFill>
                <a:effectLst/>
                <a:latin typeface="+mn-lt"/>
                <a:ea typeface="+mn-ea"/>
                <a:cs typeface="+mn-cs"/>
              </a:rPr>
              <a:t> tons of sediment per year and prevent </a:t>
            </a:r>
            <a:r>
              <a:rPr lang="en-US" sz="1200" b="1" kern="1200" dirty="0" smtClean="0">
                <a:solidFill>
                  <a:schemeClr val="tx1"/>
                </a:solidFill>
                <a:effectLst/>
                <a:latin typeface="+mn-lt"/>
                <a:ea typeface="+mn-ea"/>
                <a:cs typeface="+mn-cs"/>
              </a:rPr>
              <a:t>45,680 </a:t>
            </a:r>
            <a:r>
              <a:rPr lang="en-US" sz="1200" kern="1200" dirty="0" smtClean="0">
                <a:solidFill>
                  <a:schemeClr val="tx1"/>
                </a:solidFill>
                <a:effectLst/>
                <a:latin typeface="+mn-lt"/>
                <a:ea typeface="+mn-ea"/>
                <a:cs typeface="+mn-cs"/>
              </a:rPr>
              <a:t>pounds of phosphorus per year from entering Minnesota waters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t>
            </a:r>
          </a:p>
          <a:p>
            <a:r>
              <a:rPr lang="en-US" sz="1200" b="1" kern="1200" dirty="0" smtClean="0">
                <a:solidFill>
                  <a:schemeClr val="tx1"/>
                </a:solidFill>
                <a:effectLst/>
                <a:latin typeface="+mn-lt"/>
                <a:ea typeface="+mn-ea"/>
                <a:cs typeface="+mn-cs"/>
              </a:rPr>
              <a:t>In FY2014, 96</a:t>
            </a:r>
            <a:r>
              <a:rPr lang="en-US" sz="1200" kern="1200" dirty="0" smtClean="0">
                <a:solidFill>
                  <a:schemeClr val="tx1"/>
                </a:solidFill>
                <a:effectLst/>
                <a:latin typeface="+mn-lt"/>
                <a:ea typeface="+mn-ea"/>
                <a:cs typeface="+mn-cs"/>
              </a:rPr>
              <a:t> applications were funded, totaling over $14M. These projects are estimated to leverage </a:t>
            </a:r>
            <a:r>
              <a:rPr lang="en-US" sz="1200" b="1" kern="1200" dirty="0" smtClean="0">
                <a:solidFill>
                  <a:schemeClr val="tx1"/>
                </a:solidFill>
                <a:effectLst/>
                <a:latin typeface="+mn-lt"/>
                <a:ea typeface="+mn-ea"/>
                <a:cs typeface="+mn-cs"/>
              </a:rPr>
              <a:t>$5.6M</a:t>
            </a:r>
            <a:r>
              <a:rPr lang="en-US" sz="1200" kern="1200" dirty="0" smtClean="0">
                <a:solidFill>
                  <a:schemeClr val="tx1"/>
                </a:solidFill>
                <a:effectLst/>
                <a:latin typeface="+mn-lt"/>
                <a:ea typeface="+mn-ea"/>
                <a:cs typeface="+mn-cs"/>
              </a:rPr>
              <a:t>, reduce over </a:t>
            </a:r>
            <a:r>
              <a:rPr lang="en-US" sz="1200" b="1" kern="1200" dirty="0" smtClean="0">
                <a:solidFill>
                  <a:schemeClr val="tx1"/>
                </a:solidFill>
                <a:effectLst/>
                <a:latin typeface="+mn-lt"/>
                <a:ea typeface="+mn-ea"/>
                <a:cs typeface="+mn-cs"/>
              </a:rPr>
              <a:t>18,000</a:t>
            </a:r>
            <a:r>
              <a:rPr lang="en-US" sz="1200" kern="1200" dirty="0" smtClean="0">
                <a:solidFill>
                  <a:schemeClr val="tx1"/>
                </a:solidFill>
                <a:effectLst/>
                <a:latin typeface="+mn-lt"/>
                <a:ea typeface="+mn-ea"/>
                <a:cs typeface="+mn-cs"/>
              </a:rPr>
              <a:t> tons of sediment per year and prevent over </a:t>
            </a:r>
            <a:r>
              <a:rPr lang="en-US" sz="1200" b="1" kern="1200" dirty="0" smtClean="0">
                <a:solidFill>
                  <a:schemeClr val="tx1"/>
                </a:solidFill>
                <a:effectLst/>
                <a:latin typeface="+mn-lt"/>
                <a:ea typeface="+mn-ea"/>
                <a:cs typeface="+mn-cs"/>
              </a:rPr>
              <a:t>18,000</a:t>
            </a:r>
            <a:r>
              <a:rPr lang="en-US" sz="1200" kern="1200" dirty="0" smtClean="0">
                <a:solidFill>
                  <a:schemeClr val="tx1"/>
                </a:solidFill>
                <a:effectLst/>
                <a:latin typeface="+mn-lt"/>
                <a:ea typeface="+mn-ea"/>
                <a:cs typeface="+mn-cs"/>
              </a:rPr>
              <a:t> pounds of phosphorus per year from entering Minnesota waters</a:t>
            </a:r>
          </a:p>
          <a:p>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8</a:t>
            </a:fld>
            <a:endParaRPr lang="en-US"/>
          </a:p>
        </p:txBody>
      </p:sp>
    </p:spTree>
    <p:extLst>
      <p:ext uri="{BB962C8B-B14F-4D97-AF65-F5344CB8AC3E}">
        <p14:creationId xmlns:p14="http://schemas.microsoft.com/office/powerpoint/2010/main" val="590016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Capitol WD.  Lake McCarron Protection.  This purpose of this project is to protect Lake McCarron's by reducing runoff volumes and the pollutants associated with urban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through Best Management Practices, such as bio-retention basin, infiltration systems, and a re-use system to irrigate a community softball field. This project contributes 39% to the overall goal by a 45 TP reduction/yr.  (also 50 TSS/</a:t>
            </a:r>
            <a:r>
              <a:rPr lang="en-US" sz="1200" kern="1200" dirty="0" err="1" smtClean="0">
                <a:solidFill>
                  <a:schemeClr val="tx1"/>
                </a:solidFill>
                <a:effectLst/>
                <a:latin typeface="+mn-lt"/>
                <a:ea typeface="+mn-ea"/>
                <a:cs typeface="+mn-cs"/>
              </a:rPr>
              <a:t>yr</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CEEF0F71-137D-43B4-B9C3-51070EEE6CA1}" type="slidenum">
              <a:rPr lang="en-US" smtClean="0"/>
              <a:pPr/>
              <a:t>9</a:t>
            </a:fld>
            <a:endParaRPr lang="en-US"/>
          </a:p>
        </p:txBody>
      </p:sp>
    </p:spTree>
    <p:extLst>
      <p:ext uri="{BB962C8B-B14F-4D97-AF65-F5344CB8AC3E}">
        <p14:creationId xmlns:p14="http://schemas.microsoft.com/office/powerpoint/2010/main" val="1798765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969987"/>
            <a:ext cx="7772400" cy="1572857"/>
          </a:xfrm>
          <a:prstGeom prst="rect">
            <a:avLst/>
          </a:prstGeom>
        </p:spPr>
        <p:txBody>
          <a:bodyPr anchor="ctr" anchorCtr="1"/>
          <a:lstStyle>
            <a:lvl1pPr>
              <a:defRPr b="1" i="0">
                <a:solidFill>
                  <a:schemeClr val="bg1"/>
                </a:solidFill>
                <a:effectLst>
                  <a:outerShdw blurRad="101600" dist="50800" algn="tl" rotWithShape="0">
                    <a:schemeClr val="tx1">
                      <a:lumMod val="75000"/>
                      <a:alpha val="30000"/>
                    </a:scheme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713201"/>
            <a:ext cx="7772400" cy="1314450"/>
          </a:xfrm>
          <a:prstGeom prst="rect">
            <a:avLst/>
          </a:prstGeom>
        </p:spPr>
        <p:txBody>
          <a:bodyPr anchor="ctr" anchorCtr="1"/>
          <a:lstStyle>
            <a:lvl1pPr marL="0" indent="0" algn="ctr">
              <a:buNone/>
              <a:defRPr>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7" name="Straight Connector 6"/>
          <p:cNvCxnSpPr/>
          <p:nvPr userDrawn="1"/>
        </p:nvCxnSpPr>
        <p:spPr>
          <a:xfrm>
            <a:off x="1563545" y="2635766"/>
            <a:ext cx="7386721" cy="0"/>
          </a:xfrm>
          <a:prstGeom prst="line">
            <a:avLst/>
          </a:prstGeom>
          <a:ln>
            <a:solidFill>
              <a:schemeClr val="tx1">
                <a:lumMod val="75000"/>
              </a:schemeClr>
            </a:solidFill>
          </a:ln>
          <a:effectLst>
            <a:outerShdw blurRad="50800" dist="25400" dir="5280000"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6421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345058" y="539444"/>
            <a:ext cx="3331918" cy="2465056"/>
          </a:xfrm>
          <a:ln w="6350">
            <a:noFill/>
          </a:ln>
        </p:spPr>
        <p:txBody>
          <a:bodyPr/>
          <a:lstStyle>
            <a:lvl1pPr marL="22860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8" name="Picture Placeholder 2"/>
          <p:cNvSpPr>
            <a:spLocks noGrp="1"/>
          </p:cNvSpPr>
          <p:nvPr>
            <p:ph type="pic" idx="13"/>
          </p:nvPr>
        </p:nvSpPr>
        <p:spPr>
          <a:xfrm>
            <a:off x="4977657" y="539444"/>
            <a:ext cx="3331918" cy="2465056"/>
          </a:xfrm>
          <a:ln w="6350">
            <a:noFill/>
          </a:ln>
        </p:spPr>
        <p:txBody>
          <a:bodyPr/>
          <a:lstStyle>
            <a:lvl1pPr marL="22860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 name="Title 1"/>
          <p:cNvSpPr>
            <a:spLocks noGrp="1"/>
          </p:cNvSpPr>
          <p:nvPr>
            <p:ph type="title"/>
          </p:nvPr>
        </p:nvSpPr>
        <p:spPr>
          <a:xfrm>
            <a:off x="1345058" y="3564430"/>
            <a:ext cx="6975982" cy="1064720"/>
          </a:xfrm>
        </p:spPr>
        <p:txBody>
          <a:bodyPr anchor="t" anchorCtr="0">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345058" y="3134202"/>
            <a:ext cx="3331918" cy="430228"/>
          </a:xfrm>
        </p:spPr>
        <p:txBody>
          <a:bodyPr anchor="t" anchorCtr="0">
            <a:normAutofit/>
          </a:bodyPr>
          <a:lstStyle>
            <a:lvl1pPr marL="22860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9" name="Straight Connector 8"/>
          <p:cNvCxnSpPr/>
          <p:nvPr/>
        </p:nvCxnSpPr>
        <p:spPr>
          <a:xfrm>
            <a:off x="1345057" y="3564430"/>
            <a:ext cx="6975982" cy="0"/>
          </a:xfrm>
          <a:prstGeom prst="line">
            <a:avLst/>
          </a:prstGeom>
        </p:spPr>
        <p:style>
          <a:lnRef idx="2">
            <a:schemeClr val="accent4"/>
          </a:lnRef>
          <a:fillRef idx="0">
            <a:schemeClr val="accent4"/>
          </a:fillRef>
          <a:effectRef idx="1">
            <a:schemeClr val="accent4"/>
          </a:effectRef>
          <a:fontRef idx="minor">
            <a:schemeClr val="tx1"/>
          </a:fontRef>
        </p:style>
      </p:cxnSp>
      <p:sp>
        <p:nvSpPr>
          <p:cNvPr id="10" name="Text Placeholder 3"/>
          <p:cNvSpPr>
            <a:spLocks noGrp="1"/>
          </p:cNvSpPr>
          <p:nvPr>
            <p:ph type="body" sz="half" idx="14"/>
          </p:nvPr>
        </p:nvSpPr>
        <p:spPr>
          <a:xfrm>
            <a:off x="4977657" y="3134202"/>
            <a:ext cx="3331918" cy="430228"/>
          </a:xfrm>
        </p:spPr>
        <p:txBody>
          <a:bodyPr anchor="t" anchorCtr="0">
            <a:normAutofit/>
          </a:bodyPr>
          <a:lstStyle>
            <a:lvl1pPr marL="22860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8502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784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C9ED32E3-F2D3-41C9-81BD-A7880E10CFA7}" type="slidenum">
              <a:rPr lang="en-US"/>
              <a:pPr>
                <a:defRPr/>
              </a:pPr>
              <a:t>‹#›</a:t>
            </a:fld>
            <a:endParaRPr lang="en-US"/>
          </a:p>
        </p:txBody>
      </p:sp>
    </p:spTree>
    <p:extLst>
      <p:ext uri="{BB962C8B-B14F-4D97-AF65-F5344CB8AC3E}">
        <p14:creationId xmlns:p14="http://schemas.microsoft.com/office/powerpoint/2010/main" val="1559855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200151"/>
            <a:ext cx="4038600" cy="3394472"/>
          </a:xfrm>
        </p:spPr>
        <p:txBody>
          <a:bodyPr/>
          <a:lstStyle/>
          <a:p>
            <a:pPr lvl="0"/>
            <a:endParaRPr lang="en-US" noProof="0" smtClean="0"/>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8D8557E6-3ABE-494B-9023-08F3424F5667}" type="slidenum">
              <a:rPr lang="en-US"/>
              <a:pPr>
                <a:defRPr/>
              </a:pPr>
              <a:t>‹#›</a:t>
            </a:fld>
            <a:endParaRPr lang="en-US"/>
          </a:p>
        </p:txBody>
      </p:sp>
    </p:spTree>
    <p:extLst>
      <p:ext uri="{BB962C8B-B14F-4D97-AF65-F5344CB8AC3E}">
        <p14:creationId xmlns:p14="http://schemas.microsoft.com/office/powerpoint/2010/main" val="3423628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E6DA5865-C8D3-4071-88FA-EA8E568C3529}" type="slidenum">
              <a:rPr lang="en-US"/>
              <a:pPr>
                <a:defRPr/>
              </a:pPr>
              <a:t>‹#›</a:t>
            </a:fld>
            <a:endParaRPr lang="en-US"/>
          </a:p>
        </p:txBody>
      </p:sp>
    </p:spTree>
    <p:extLst>
      <p:ext uri="{BB962C8B-B14F-4D97-AF65-F5344CB8AC3E}">
        <p14:creationId xmlns:p14="http://schemas.microsoft.com/office/powerpoint/2010/main" val="2628308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200151"/>
            <a:ext cx="8229600" cy="3394472"/>
          </a:xfrm>
        </p:spPr>
        <p:txBody>
          <a:bodyPr/>
          <a:lstStyle/>
          <a:p>
            <a:pPr lvl="0"/>
            <a:endParaRPr lang="en-US" noProof="0" smtClean="0"/>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701893ED-82CA-4865-8AC5-0F5EEB0A0F9D}" type="slidenum">
              <a:rPr lang="en-US"/>
              <a:pPr>
                <a:defRPr/>
              </a:pPr>
              <a:t>‹#›</a:t>
            </a:fld>
            <a:endParaRPr lang="en-US"/>
          </a:p>
        </p:txBody>
      </p:sp>
    </p:spTree>
    <p:extLst>
      <p:ext uri="{BB962C8B-B14F-4D97-AF65-F5344CB8AC3E}">
        <p14:creationId xmlns:p14="http://schemas.microsoft.com/office/powerpoint/2010/main" val="371557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38231" y="944688"/>
            <a:ext cx="6895979" cy="1684253"/>
          </a:xfrm>
          <a:ln>
            <a:noFill/>
          </a:ln>
        </p:spPr>
        <p:txBody>
          <a:bodyPr>
            <a:normAutofit/>
          </a:bodyPr>
          <a:lstStyle>
            <a:lvl1pPr algn="ctr">
              <a:defRPr sz="4400" baseline="0"/>
            </a:lvl1pPr>
          </a:lstStyle>
          <a:p>
            <a:r>
              <a:rPr lang="en-US" dirty="0" smtClean="0"/>
              <a:t>BWSR Title Slide</a:t>
            </a:r>
            <a:endParaRPr lang="en-US" dirty="0"/>
          </a:p>
        </p:txBody>
      </p:sp>
      <p:cxnSp>
        <p:nvCxnSpPr>
          <p:cNvPr id="9" name="Straight Connector 8"/>
          <p:cNvCxnSpPr/>
          <p:nvPr/>
        </p:nvCxnSpPr>
        <p:spPr>
          <a:xfrm>
            <a:off x="1338231" y="2628938"/>
            <a:ext cx="6895979" cy="0"/>
          </a:xfrm>
          <a:prstGeom prst="line">
            <a:avLst/>
          </a:prstGeom>
          <a:ln>
            <a:solidFill>
              <a:schemeClr val="tx2"/>
            </a:solidFill>
          </a:ln>
          <a:effectLst>
            <a:outerShdw blurRad="50800" dist="25400" dir="5280000"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0" hasCustomPrompt="1"/>
          </p:nvPr>
        </p:nvSpPr>
        <p:spPr>
          <a:xfrm>
            <a:off x="1338229" y="2675402"/>
            <a:ext cx="6896133" cy="1382675"/>
          </a:xfrm>
        </p:spPr>
        <p:txBody>
          <a:bodyPr anchor="ctr" anchorCtr="1">
            <a:normAutofit/>
          </a:bodyPr>
          <a:lstStyle>
            <a:lvl1pPr marL="182880" indent="0">
              <a:buFontTx/>
              <a:buNone/>
              <a:defRPr sz="3200" baseline="0"/>
            </a:lvl1pPr>
          </a:lstStyle>
          <a:p>
            <a:pPr lvl="0"/>
            <a:r>
              <a:rPr lang="en-US" dirty="0" smtClean="0"/>
              <a:t>Subhead for title slide</a:t>
            </a:r>
            <a:endParaRPr lang="en-US" dirty="0"/>
          </a:p>
        </p:txBody>
      </p:sp>
    </p:spTree>
    <p:extLst>
      <p:ext uri="{BB962C8B-B14F-4D97-AF65-F5344CB8AC3E}">
        <p14:creationId xmlns:p14="http://schemas.microsoft.com/office/powerpoint/2010/main" val="336758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hasCustomPrompt="1"/>
          </p:nvPr>
        </p:nvSpPr>
        <p:spPr>
          <a:xfrm>
            <a:off x="1336840" y="1714500"/>
            <a:ext cx="6781800" cy="2551176"/>
          </a:xfrm>
        </p:spPr>
        <p:txBody>
          <a:bodyPr/>
          <a:lstStyle/>
          <a:p>
            <a:pPr lvl="0"/>
            <a:r>
              <a:rPr lang="en-US" dirty="0" smtClean="0"/>
              <a:t>Add text or insert object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sz="half" idx="1" hasCustomPrompt="1"/>
          </p:nvPr>
        </p:nvSpPr>
        <p:spPr>
          <a:xfrm>
            <a:off x="4771331" y="1618030"/>
            <a:ext cx="3988844" cy="2825496"/>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a:t>
            </a:r>
          </a:p>
          <a:p>
            <a:pPr lvl="0"/>
            <a:r>
              <a:rPr lang="en-US" dirty="0" smtClean="0"/>
              <a:t>Or insert object</a:t>
            </a:r>
          </a:p>
        </p:txBody>
      </p:sp>
      <p:sp>
        <p:nvSpPr>
          <p:cNvPr id="4" name="Content Placeholder 3"/>
          <p:cNvSpPr>
            <a:spLocks noGrp="1"/>
          </p:cNvSpPr>
          <p:nvPr>
            <p:ph sz="half" idx="2" hasCustomPrompt="1"/>
          </p:nvPr>
        </p:nvSpPr>
        <p:spPr>
          <a:xfrm>
            <a:off x="673239" y="1618030"/>
            <a:ext cx="3988844"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text </a:t>
            </a:r>
          </a:p>
          <a:p>
            <a:pPr lvl="0"/>
            <a:r>
              <a:rPr lang="en-US" dirty="0" smtClean="0"/>
              <a:t>or insert object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1989986" y="1661569"/>
            <a:ext cx="6128654"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text</a:t>
            </a:r>
          </a:p>
        </p:txBody>
      </p:sp>
      <p:sp>
        <p:nvSpPr>
          <p:cNvPr id="4" name="Content Placeholder 3"/>
          <p:cNvSpPr>
            <a:spLocks noGrp="1"/>
          </p:cNvSpPr>
          <p:nvPr>
            <p:ph sz="half" idx="2"/>
          </p:nvPr>
        </p:nvSpPr>
        <p:spPr>
          <a:xfrm>
            <a:off x="1983160" y="2141391"/>
            <a:ext cx="6135481"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cxnSp>
        <p:nvCxnSpPr>
          <p:cNvPr id="11" name="Straight Connector 10"/>
          <p:cNvCxnSpPr/>
          <p:nvPr/>
        </p:nvCxnSpPr>
        <p:spPr>
          <a:xfrm flipV="1">
            <a:off x="1983158" y="2141393"/>
            <a:ext cx="6135482" cy="5637"/>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0" y="1480554"/>
            <a:ext cx="1336840" cy="2946838"/>
          </a:xfrm>
          <a:prstGeom prst="rect">
            <a:avLst/>
          </a:prstGeom>
          <a:solidFill>
            <a:schemeClr val="accent4">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45059" y="514350"/>
            <a:ext cx="6773581" cy="966202"/>
          </a:xfrm>
          <a:ln>
            <a:noFill/>
          </a:ln>
        </p:spPr>
        <p:txBody>
          <a:bodyPr/>
          <a:lstStyle/>
          <a:p>
            <a:r>
              <a:rPr lang="en-US" smtClean="0"/>
              <a:t>Click to edit Master title style</a:t>
            </a:r>
            <a:endParaRPr lang="en-US" dirty="0"/>
          </a:p>
        </p:txBody>
      </p:sp>
      <p:sp>
        <p:nvSpPr>
          <p:cNvPr id="6" name="Rectangle 5"/>
          <p:cNvSpPr/>
          <p:nvPr/>
        </p:nvSpPr>
        <p:spPr>
          <a:xfrm>
            <a:off x="0" y="1480554"/>
            <a:ext cx="1336840" cy="2957915"/>
          </a:xfrm>
          <a:prstGeom prst="rect">
            <a:avLst/>
          </a:prstGeom>
          <a:solidFill>
            <a:schemeClr val="bg2">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Picture Placeholder 2"/>
          <p:cNvSpPr>
            <a:spLocks noGrp="1"/>
          </p:cNvSpPr>
          <p:nvPr>
            <p:ph type="pic" idx="1"/>
          </p:nvPr>
        </p:nvSpPr>
        <p:spPr>
          <a:xfrm>
            <a:off x="1345058" y="1487379"/>
            <a:ext cx="6773582" cy="2951088"/>
          </a:xfrm>
          <a:ln w="6350">
            <a:noFill/>
          </a:ln>
        </p:spPr>
        <p:txBody>
          <a:bodyPr/>
          <a:lstStyle>
            <a:lvl1pPr marL="22860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1336842" y="481264"/>
            <a:ext cx="7807157" cy="4147886"/>
          </a:xfrm>
          <a:prstGeom prst="rect">
            <a:avLst/>
          </a:prstGeom>
          <a:gradFill flip="none" rotWithShape="1">
            <a:gsLst>
              <a:gs pos="100000">
                <a:schemeClr val="bg2">
                  <a:lumMod val="20000"/>
                  <a:lumOff val="80000"/>
                </a:schemeClr>
              </a:gs>
              <a:gs pos="0">
                <a:schemeClr val="bg2">
                  <a:lumMod val="60000"/>
                  <a:lumOff val="40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2145631" y="1714500"/>
            <a:ext cx="6160167" cy="1714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8" name="Title 1"/>
          <p:cNvSpPr>
            <a:spLocks noGrp="1"/>
          </p:cNvSpPr>
          <p:nvPr>
            <p:ph type="title"/>
          </p:nvPr>
        </p:nvSpPr>
        <p:spPr>
          <a:xfrm>
            <a:off x="1336842" y="630435"/>
            <a:ext cx="6781800" cy="966202"/>
          </a:xfrm>
        </p:spPr>
        <p:txBody>
          <a:bodyPr/>
          <a:lstStyle/>
          <a:p>
            <a:r>
              <a:rPr lang="en-US" smtClean="0"/>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5058" y="3564430"/>
            <a:ext cx="6975982" cy="1064720"/>
          </a:xfrm>
        </p:spPr>
        <p:txBody>
          <a:bodyPr anchor="t" anchorCtr="0">
            <a:normAutofit/>
          </a:bodyPr>
          <a:lstStyle>
            <a:lvl1pPr algn="l">
              <a:defRPr sz="3600" b="0"/>
            </a:lvl1pPr>
          </a:lstStyle>
          <a:p>
            <a:r>
              <a:rPr lang="en-US" smtClean="0"/>
              <a:t>Click to edit Master title style</a:t>
            </a:r>
            <a:endParaRPr lang="en-US" dirty="0"/>
          </a:p>
        </p:txBody>
      </p:sp>
      <p:sp>
        <p:nvSpPr>
          <p:cNvPr id="3" name="Picture Placeholder 2"/>
          <p:cNvSpPr>
            <a:spLocks noGrp="1"/>
          </p:cNvSpPr>
          <p:nvPr>
            <p:ph type="pic" idx="1"/>
          </p:nvPr>
        </p:nvSpPr>
        <p:spPr>
          <a:xfrm>
            <a:off x="1345058" y="553100"/>
            <a:ext cx="6975982" cy="2451399"/>
          </a:xfrm>
          <a:ln w="6350">
            <a:noFill/>
          </a:ln>
        </p:spPr>
        <p:txBody>
          <a:bodyPr/>
          <a:lstStyle>
            <a:lvl1pPr marL="22860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345058" y="3134202"/>
            <a:ext cx="6975982" cy="430228"/>
          </a:xfrm>
        </p:spPr>
        <p:txBody>
          <a:bodyPr anchor="t" anchorCtr="0">
            <a:normAutofit/>
          </a:bodyPr>
          <a:lstStyle>
            <a:lvl1pPr marL="22860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18" name="Content Placeholder 16"/>
          <p:cNvSpPr>
            <a:spLocks noGrp="1"/>
          </p:cNvSpPr>
          <p:nvPr>
            <p:ph sz="quarter" idx="14"/>
          </p:nvPr>
        </p:nvSpPr>
        <p:spPr>
          <a:xfrm>
            <a:off x="4915945" y="546273"/>
            <a:ext cx="3405094" cy="2458865"/>
          </a:xfrm>
        </p:spPr>
        <p:txBody>
          <a:bodyPr/>
          <a:lstStyle>
            <a:lvl1pPr marL="182880" indent="0">
              <a:buNone/>
              <a:defRPr/>
            </a:lvl1pPr>
          </a:lstStyle>
          <a:p>
            <a:pPr lvl="0"/>
            <a:r>
              <a:rPr lang="en-US" smtClean="0"/>
              <a:t>Click to edit Master text styles</a:t>
            </a:r>
          </a:p>
        </p:txBody>
      </p:sp>
      <p:sp>
        <p:nvSpPr>
          <p:cNvPr id="2" name="Title 1"/>
          <p:cNvSpPr>
            <a:spLocks noGrp="1"/>
          </p:cNvSpPr>
          <p:nvPr>
            <p:ph type="title"/>
          </p:nvPr>
        </p:nvSpPr>
        <p:spPr>
          <a:xfrm>
            <a:off x="1345058" y="3564430"/>
            <a:ext cx="6975982" cy="1064720"/>
          </a:xfrm>
        </p:spPr>
        <p:txBody>
          <a:bodyPr anchor="t" anchorCtr="0">
            <a:normAutofit/>
          </a:bodyPr>
          <a:lstStyle>
            <a:lvl1pPr algn="l">
              <a:defRPr sz="36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345058" y="3072747"/>
            <a:ext cx="3413850" cy="430228"/>
          </a:xfrm>
        </p:spPr>
        <p:txBody>
          <a:bodyPr anchor="t" anchorCtr="0">
            <a:normAutofit/>
          </a:bodyPr>
          <a:lstStyle>
            <a:lvl1pPr marL="22860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7" name="Content Placeholder 16"/>
          <p:cNvSpPr>
            <a:spLocks noGrp="1"/>
          </p:cNvSpPr>
          <p:nvPr>
            <p:ph sz="quarter" idx="13"/>
          </p:nvPr>
        </p:nvSpPr>
        <p:spPr>
          <a:xfrm>
            <a:off x="1345062" y="546272"/>
            <a:ext cx="3413851" cy="2458866"/>
          </a:xfrm>
        </p:spPr>
        <p:txBody>
          <a:bodyPr/>
          <a:lstStyle>
            <a:lvl1pPr marL="182880" indent="0">
              <a:buNone/>
              <a:defRPr/>
            </a:lvl1pPr>
          </a:lstStyle>
          <a:p>
            <a:pPr lvl="0"/>
            <a:r>
              <a:rPr lang="en-US" smtClean="0"/>
              <a:t>Click to edit Master text styles</a:t>
            </a:r>
          </a:p>
        </p:txBody>
      </p:sp>
      <p:sp>
        <p:nvSpPr>
          <p:cNvPr id="19" name="Text Placeholder 3"/>
          <p:cNvSpPr>
            <a:spLocks noGrp="1"/>
          </p:cNvSpPr>
          <p:nvPr>
            <p:ph type="body" sz="half" idx="15"/>
          </p:nvPr>
        </p:nvSpPr>
        <p:spPr>
          <a:xfrm>
            <a:off x="4915945" y="3072747"/>
            <a:ext cx="3413850" cy="430228"/>
          </a:xfrm>
        </p:spPr>
        <p:txBody>
          <a:bodyPr anchor="t" anchorCtr="0">
            <a:normAutofit/>
          </a:bodyPr>
          <a:lstStyle>
            <a:lvl1pPr marL="22860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21" name="Straight Connector 20"/>
          <p:cNvCxnSpPr/>
          <p:nvPr/>
        </p:nvCxnSpPr>
        <p:spPr>
          <a:xfrm>
            <a:off x="1345057" y="3550770"/>
            <a:ext cx="6975982"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5447877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image" Target="../media/image3.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1.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343668" y="416535"/>
            <a:ext cx="7800332" cy="472696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1343668" y="-4572"/>
            <a:ext cx="7807160" cy="5148072"/>
          </a:xfrm>
          <a:prstGeom prst="rect">
            <a:avLst/>
          </a:prstGeom>
          <a:gradFill flip="none" rotWithShape="1">
            <a:gsLst>
              <a:gs pos="0">
                <a:schemeClr val="bg2">
                  <a:lumMod val="75000"/>
                </a:schemeClr>
              </a:gs>
              <a:gs pos="100000">
                <a:schemeClr val="bg2">
                  <a:lumMod val="60000"/>
                  <a:lumOff val="40000"/>
                </a:schemeClr>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BWSR Blue logo Pantone 7468 with clear space.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6946" y="112970"/>
            <a:ext cx="1102976" cy="1367585"/>
          </a:xfrm>
          <a:prstGeom prst="rect">
            <a:avLst/>
          </a:prstGeom>
        </p:spPr>
      </p:pic>
      <p:sp>
        <p:nvSpPr>
          <p:cNvPr id="10" name="Rectangle 9"/>
          <p:cNvSpPr/>
          <p:nvPr userDrawn="1"/>
        </p:nvSpPr>
        <p:spPr>
          <a:xfrm>
            <a:off x="1336840" y="15877"/>
            <a:ext cx="7807160" cy="421105"/>
          </a:xfrm>
          <a:prstGeom prst="rect">
            <a:avLst/>
          </a:prstGeom>
          <a:gradFill flip="none" rotWithShape="1">
            <a:gsLst>
              <a:gs pos="100000">
                <a:schemeClr val="tx1"/>
              </a:gs>
              <a:gs pos="0">
                <a:schemeClr val="accent2"/>
              </a:gs>
            </a:gsLst>
            <a:lin ang="16200000" scaled="0"/>
            <a:tileRect/>
          </a:gradFill>
          <a:ln>
            <a:noFill/>
          </a:ln>
          <a:effectLst>
            <a:outerShdw blurRad="76200" dist="50800" dir="2700000" sx="110000" sy="110000" algn="tl"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426287"/>
      </p:ext>
    </p:extLst>
  </p:cSld>
  <p:clrMap bg1="lt1" tx1="dk1" bg2="lt2" tx2="dk2" accent1="accent1" accent2="accent2" accent3="accent3" accent4="accent4" accent5="accent5" accent6="accent6" hlink="hlink" folHlink="folHlink"/>
  <p:sldLayoutIdLst>
    <p:sldLayoutId id="214748399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36840" y="514350"/>
            <a:ext cx="6781800" cy="966202"/>
          </a:xfrm>
          <a:prstGeom prst="rect">
            <a:avLst/>
          </a:prstGeom>
          <a:ln>
            <a:noFill/>
          </a:ln>
        </p:spPr>
        <p:txBody>
          <a:bodyPr vert="horz" lIns="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36840" y="1714500"/>
            <a:ext cx="6781800" cy="1714500"/>
          </a:xfrm>
          <a:prstGeom prst="rect">
            <a:avLst/>
          </a:prstGeom>
        </p:spPr>
        <p:txBody>
          <a:bodyPr vert="horz" lIns="91440" tIns="45720" rIns="91440" bIns="45720" rtlCol="0" anchor="ctr" anchorCtr="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8" name="Rectangle 7"/>
          <p:cNvSpPr/>
          <p:nvPr/>
        </p:nvSpPr>
        <p:spPr>
          <a:xfrm>
            <a:off x="1336840" y="-1"/>
            <a:ext cx="7807160" cy="421105"/>
          </a:xfrm>
          <a:prstGeom prst="rect">
            <a:avLst/>
          </a:prstGeom>
          <a:gradFill flip="none" rotWithShape="1">
            <a:gsLst>
              <a:gs pos="100000">
                <a:schemeClr val="tx1"/>
              </a:gs>
              <a:gs pos="0">
                <a:schemeClr val="accent2"/>
              </a:gs>
            </a:gsLst>
            <a:lin ang="16200000" scaled="0"/>
            <a:tileRect/>
          </a:gradFill>
          <a:ln>
            <a:noFill/>
          </a:ln>
          <a:effectLst>
            <a:outerShdw blurRad="76200" dist="50800" dir="2700000" sx="110000" sy="110000" algn="tl"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 name="Rectangle 8"/>
          <p:cNvSpPr/>
          <p:nvPr/>
        </p:nvSpPr>
        <p:spPr>
          <a:xfrm>
            <a:off x="0" y="4629152"/>
            <a:ext cx="9144000" cy="45719"/>
          </a:xfrm>
          <a:prstGeom prst="rect">
            <a:avLst/>
          </a:prstGeom>
          <a:solidFill>
            <a:schemeClr val="tx2"/>
          </a:solidFill>
          <a:ln>
            <a:solidFill>
              <a:schemeClr val="tx2"/>
            </a:solidFill>
          </a:ln>
          <a:effectLst>
            <a:outerShdw blurRad="50800" dist="38100" dir="2700000" algn="tl"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WSR Blue logo Pantone 7468 with clear space.jp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106946" y="112970"/>
            <a:ext cx="1102976" cy="1367585"/>
          </a:xfrm>
          <a:prstGeom prst="rect">
            <a:avLst/>
          </a:prstGeom>
        </p:spPr>
      </p:pic>
      <p:pic>
        <p:nvPicPr>
          <p:cNvPr id="10" name="Picture 9" descr="BWSR Blue logo Pantone 7468 with clear space.jp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0" y="-1"/>
            <a:ext cx="1336840" cy="1605282"/>
          </a:xfrm>
          <a:prstGeom prst="rect">
            <a:avLst/>
          </a:prstGeom>
        </p:spPr>
      </p:pic>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27" r:id="rId11"/>
    <p:sldLayoutId id="2147483996" r:id="rId12"/>
    <p:sldLayoutId id="2147483997" r:id="rId13"/>
    <p:sldLayoutId id="2147483998" r:id="rId14"/>
    <p:sldLayoutId id="2147483999" r:id="rId15"/>
  </p:sldLayoutIdLst>
  <p:txStyles>
    <p:titleStyle>
      <a:lvl1pPr marL="228600" algn="ctr" defTabSz="914400" rtl="0" eaLnBrk="1" latinLnBrk="0" hangingPunct="1">
        <a:spcBef>
          <a:spcPct val="0"/>
        </a:spcBef>
        <a:buNone/>
        <a:defRPr sz="3600" b="1" i="0" kern="1200" cap="none" normalizeH="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7200" indent="-274320" algn="l" defTabSz="914400" rtl="0" eaLnBrk="1" latinLnBrk="0" hangingPunct="1">
        <a:spcBef>
          <a:spcPct val="20000"/>
        </a:spcBef>
        <a:buClr>
          <a:schemeClr val="tx2"/>
        </a:buClr>
        <a:buFont typeface="Wingdings" charset="2"/>
        <a:buChar char="§"/>
        <a:defRPr sz="2400" kern="1200">
          <a:solidFill>
            <a:schemeClr val="accent1"/>
          </a:solidFill>
          <a:latin typeface="+mn-lt"/>
          <a:ea typeface="+mn-ea"/>
          <a:cs typeface="+mn-cs"/>
        </a:defRPr>
      </a:lvl1pPr>
      <a:lvl2pPr marL="594360" indent="-274320" algn="l" defTabSz="914400" rtl="0" eaLnBrk="1" latinLnBrk="0" hangingPunct="1">
        <a:spcBef>
          <a:spcPct val="20000"/>
        </a:spcBef>
        <a:buClr>
          <a:schemeClr val="tx1"/>
        </a:buClr>
        <a:buFont typeface="Arial" pitchFamily="34" charset="0"/>
        <a:buChar char="•"/>
        <a:defRPr sz="2200" kern="1200">
          <a:solidFill>
            <a:schemeClr val="accent1"/>
          </a:solidFill>
          <a:latin typeface="+mn-lt"/>
          <a:ea typeface="+mn-ea"/>
          <a:cs typeface="+mn-cs"/>
        </a:defRPr>
      </a:lvl2pPr>
      <a:lvl3pPr marL="868680" indent="-228600" algn="l" defTabSz="914400" rtl="0" eaLnBrk="1" latinLnBrk="0" hangingPunct="1">
        <a:spcBef>
          <a:spcPct val="20000"/>
        </a:spcBef>
        <a:buClr>
          <a:schemeClr val="accent4"/>
        </a:buClr>
        <a:buFont typeface="Arial" pitchFamily="34" charset="0"/>
        <a:buChar char="•"/>
        <a:defRPr sz="2000" kern="1200">
          <a:solidFill>
            <a:schemeClr val="accent1"/>
          </a:solidFill>
          <a:latin typeface="+mn-lt"/>
          <a:ea typeface="+mn-ea"/>
          <a:cs typeface="+mn-cs"/>
        </a:defRPr>
      </a:lvl3pPr>
      <a:lvl4pPr marL="1143000" indent="-2286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33.png"/><Relationship Id="rId5" Type="http://schemas.openxmlformats.org/officeDocument/2006/relationships/oleObject" Target="../embeddings/oleObject1.bin"/><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r>
              <a:rPr lang="en-US" dirty="0" smtClean="0"/>
              <a:t>State of Water: Minnesota’s Lakes, Rivers and Wetlands</a:t>
            </a:r>
            <a:endParaRPr lang="en-US" dirty="0"/>
          </a:p>
        </p:txBody>
      </p:sp>
      <p:sp>
        <p:nvSpPr>
          <p:cNvPr id="3" name="Subtitle 2"/>
          <p:cNvSpPr>
            <a:spLocks noGrp="1"/>
          </p:cNvSpPr>
          <p:nvPr>
            <p:ph type="subTitle" idx="1"/>
          </p:nvPr>
        </p:nvSpPr>
        <p:spPr>
          <a:xfrm>
            <a:off x="1371600" y="2925861"/>
            <a:ext cx="7772400" cy="1571720"/>
          </a:xfrm>
        </p:spPr>
        <p:txBody>
          <a:bodyPr/>
          <a:lstStyle/>
          <a:p>
            <a:r>
              <a:rPr lang="en-US" sz="2800" dirty="0" smtClean="0"/>
              <a:t>John Jaschke</a:t>
            </a:r>
          </a:p>
          <a:p>
            <a:r>
              <a:rPr lang="en-US" sz="2800" dirty="0" smtClean="0"/>
              <a:t>Minnesota Board of Water and Soil Resources</a:t>
            </a:r>
            <a:endParaRPr lang="en-US" sz="2800" dirty="0"/>
          </a:p>
          <a:p>
            <a:r>
              <a:rPr lang="en-US" sz="1600" dirty="0" smtClean="0"/>
              <a:t>Nov 13, 2014</a:t>
            </a:r>
          </a:p>
        </p:txBody>
      </p:sp>
    </p:spTree>
    <p:extLst>
      <p:ext uri="{BB962C8B-B14F-4D97-AF65-F5344CB8AC3E}">
        <p14:creationId xmlns:p14="http://schemas.microsoft.com/office/powerpoint/2010/main" val="3364774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0590" y="443100"/>
            <a:ext cx="7621964" cy="966202"/>
          </a:xfrm>
        </p:spPr>
        <p:txBody>
          <a:bodyPr>
            <a:normAutofit/>
          </a:bodyPr>
          <a:lstStyle/>
          <a:p>
            <a:pPr algn="l"/>
            <a:r>
              <a:rPr lang="en-US" sz="3200" dirty="0" smtClean="0"/>
              <a:t>Red River Sediment Reduction Project</a:t>
            </a:r>
            <a:endParaRPr lang="en-US" sz="3200" dirty="0"/>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2124" y="1858394"/>
            <a:ext cx="3656863" cy="2735842"/>
          </a:xfrm>
          <a:prstGeom prst="rect">
            <a:avLst/>
          </a:prstGeom>
          <a:ln w="3175">
            <a:solidFill>
              <a:schemeClr val="tx1"/>
            </a:solidFill>
          </a:ln>
        </p:spPr>
      </p:pic>
      <p:sp>
        <p:nvSpPr>
          <p:cNvPr id="6" name="TextBox 5"/>
          <p:cNvSpPr txBox="1"/>
          <p:nvPr/>
        </p:nvSpPr>
        <p:spPr>
          <a:xfrm>
            <a:off x="1686297" y="1209160"/>
            <a:ext cx="6959992" cy="523220"/>
          </a:xfrm>
          <a:prstGeom prst="rect">
            <a:avLst/>
          </a:prstGeom>
          <a:noFill/>
        </p:spPr>
        <p:txBody>
          <a:bodyPr wrap="square" rtlCol="0">
            <a:spAutoFit/>
          </a:bodyPr>
          <a:lstStyle/>
          <a:p>
            <a:pPr algn="ctr"/>
            <a:r>
              <a:rPr lang="en-US" sz="2800" dirty="0" smtClean="0">
                <a:solidFill>
                  <a:srgbClr val="020301"/>
                </a:solidFill>
              </a:rPr>
              <a:t>FY2014 Grant Award: $165,000</a:t>
            </a:r>
            <a:endParaRPr lang="en-US" sz="2800" dirty="0">
              <a:solidFill>
                <a:srgbClr val="020301"/>
              </a:solidFill>
            </a:endParaRPr>
          </a:p>
        </p:txBody>
      </p:sp>
      <p:graphicFrame>
        <p:nvGraphicFramePr>
          <p:cNvPr id="7" name="Chart 6"/>
          <p:cNvGraphicFramePr/>
          <p:nvPr>
            <p:extLst>
              <p:ext uri="{D42A27DB-BD31-4B8C-83A1-F6EECF244321}">
                <p14:modId xmlns:p14="http://schemas.microsoft.com/office/powerpoint/2010/main" val="173824203"/>
              </p:ext>
            </p:extLst>
          </p:nvPr>
        </p:nvGraphicFramePr>
        <p:xfrm>
          <a:off x="3658886" y="1779880"/>
          <a:ext cx="3453114" cy="298436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5"/>
          <p:cNvSpPr>
            <a:spLocks noChangeArrowheads="1"/>
          </p:cNvSpPr>
          <p:nvPr/>
        </p:nvSpPr>
        <p:spPr bwMode="auto">
          <a:xfrm>
            <a:off x="7603964" y="3342361"/>
            <a:ext cx="678420" cy="375778"/>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1" name="Oval 4"/>
          <p:cNvSpPr>
            <a:spLocks noChangeArrowheads="1"/>
          </p:cNvSpPr>
          <p:nvPr/>
        </p:nvSpPr>
        <p:spPr bwMode="auto">
          <a:xfrm>
            <a:off x="7609053" y="3518709"/>
            <a:ext cx="678420" cy="330994"/>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2" name="AutoShape 3"/>
          <p:cNvSpPr>
            <a:spLocks noChangeArrowheads="1"/>
          </p:cNvSpPr>
          <p:nvPr/>
        </p:nvSpPr>
        <p:spPr bwMode="auto">
          <a:xfrm>
            <a:off x="7609053" y="2442384"/>
            <a:ext cx="673331" cy="1407319"/>
          </a:xfrm>
          <a:prstGeom prst="can">
            <a:avLst>
              <a:gd name="adj" fmla="val 46028"/>
            </a:avLst>
          </a:prstGeom>
          <a:noFill/>
          <a:ln w="9525">
            <a:solidFill>
              <a:srgbClr val="000000"/>
            </a:solidFill>
            <a:round/>
            <a:headEnd/>
            <a:tailEnd/>
          </a:ln>
          <a:extLst>
            <a:ext uri="{909E8E84-426E-40DD-AFC4-6F175D3DCCD1}">
              <a14:hiddenFill xmlns:a14="http://schemas.microsoft.com/office/drawing/2010/main">
                <a:solidFill>
                  <a:srgbClr val="EEECE1"/>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4" name="Text Box 2"/>
          <p:cNvSpPr txBox="1">
            <a:spLocks noChangeArrowheads="1"/>
          </p:cNvSpPr>
          <p:nvPr/>
        </p:nvSpPr>
        <p:spPr bwMode="auto">
          <a:xfrm>
            <a:off x="7180210" y="2087910"/>
            <a:ext cx="2032000" cy="153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1000" dirty="0" smtClean="0">
                <a:solidFill>
                  <a:prstClr val="black"/>
                </a:solidFill>
                <a:cs typeface="Arial" pitchFamily="34" charset="0"/>
              </a:rPr>
              <a:t>                 </a:t>
            </a:r>
          </a:p>
          <a:p>
            <a:pPr fontAlgn="base">
              <a:spcBef>
                <a:spcPct val="0"/>
              </a:spcBef>
              <a:spcAft>
                <a:spcPts val="600"/>
              </a:spcAft>
            </a:pPr>
            <a:r>
              <a:rPr lang="en-US" sz="1000" dirty="0" smtClean="0">
                <a:solidFill>
                  <a:prstClr val="black"/>
                </a:solidFill>
                <a:cs typeface="Arial" pitchFamily="34" charset="0"/>
              </a:rPr>
              <a:t>100%        </a:t>
            </a:r>
            <a:endParaRPr lang="en-US" sz="1300" b="1" dirty="0" smtClean="0">
              <a:solidFill>
                <a:prstClr val="black"/>
              </a:solidFill>
              <a:latin typeface="Times New Roman" pitchFamily="18" charset="0"/>
              <a:cs typeface="Arial" pitchFamily="34" charset="0"/>
            </a:endParaRPr>
          </a:p>
          <a:p>
            <a:pPr fontAlgn="base">
              <a:spcBef>
                <a:spcPct val="0"/>
              </a:spcBef>
              <a:spcAft>
                <a:spcPts val="600"/>
              </a:spcAft>
            </a:pPr>
            <a:r>
              <a:rPr lang="en-US" sz="1000" dirty="0" smtClean="0">
                <a:solidFill>
                  <a:prstClr val="black"/>
                </a:solidFill>
                <a:cs typeface="Arial" pitchFamily="34" charset="0"/>
              </a:rPr>
              <a:t>80%</a:t>
            </a:r>
          </a:p>
          <a:p>
            <a:pPr fontAlgn="base">
              <a:spcBef>
                <a:spcPct val="0"/>
              </a:spcBef>
              <a:spcAft>
                <a:spcPts val="600"/>
              </a:spcAft>
            </a:pPr>
            <a:r>
              <a:rPr lang="en-US" sz="1000" dirty="0" smtClean="0">
                <a:solidFill>
                  <a:prstClr val="black"/>
                </a:solidFill>
                <a:cs typeface="Arial" pitchFamily="34" charset="0"/>
              </a:rPr>
              <a:t>60%</a:t>
            </a:r>
          </a:p>
          <a:p>
            <a:pPr fontAlgn="base">
              <a:spcBef>
                <a:spcPct val="0"/>
              </a:spcBef>
              <a:spcAft>
                <a:spcPts val="600"/>
              </a:spcAft>
            </a:pPr>
            <a:r>
              <a:rPr lang="en-US" sz="1000" dirty="0" smtClean="0">
                <a:solidFill>
                  <a:prstClr val="black"/>
                </a:solidFill>
                <a:cs typeface="Arial" pitchFamily="34" charset="0"/>
              </a:rPr>
              <a:t>40%</a:t>
            </a:r>
          </a:p>
          <a:p>
            <a:pPr fontAlgn="base">
              <a:spcBef>
                <a:spcPct val="0"/>
              </a:spcBef>
              <a:spcAft>
                <a:spcPts val="600"/>
              </a:spcAft>
            </a:pPr>
            <a:r>
              <a:rPr lang="en-US" sz="1000" dirty="0" smtClean="0">
                <a:solidFill>
                  <a:prstClr val="black"/>
                </a:solidFill>
                <a:cs typeface="Arial" pitchFamily="34" charset="0"/>
              </a:rPr>
              <a:t>20%</a:t>
            </a:r>
          </a:p>
          <a:p>
            <a:pPr fontAlgn="base">
              <a:spcBef>
                <a:spcPct val="0"/>
              </a:spcBef>
              <a:spcAft>
                <a:spcPts val="600"/>
              </a:spcAft>
            </a:pPr>
            <a:r>
              <a:rPr lang="en-US" sz="1000" dirty="0" smtClean="0">
                <a:solidFill>
                  <a:prstClr val="black"/>
                </a:solidFill>
                <a:cs typeface="Arial" pitchFamily="34" charset="0"/>
              </a:rPr>
              <a:t>10%</a:t>
            </a:r>
          </a:p>
          <a:p>
            <a:pPr fontAlgn="base">
              <a:spcBef>
                <a:spcPct val="0"/>
              </a:spcBef>
              <a:spcAft>
                <a:spcPts val="600"/>
              </a:spcAft>
            </a:pPr>
            <a:r>
              <a:rPr lang="en-US" sz="1000" dirty="0" smtClean="0">
                <a:solidFill>
                  <a:prstClr val="black"/>
                </a:solidFill>
                <a:cs typeface="Arial" pitchFamily="34" charset="0"/>
              </a:rPr>
              <a:t>0</a:t>
            </a:r>
            <a:endParaRPr lang="en-US" dirty="0" smtClean="0">
              <a:solidFill>
                <a:prstClr val="black"/>
              </a:solidFill>
              <a:latin typeface="Arial" pitchFamily="34" charset="0"/>
              <a:cs typeface="Arial" pitchFamily="34" charset="0"/>
            </a:endParaRPr>
          </a:p>
        </p:txBody>
      </p:sp>
      <p:sp>
        <p:nvSpPr>
          <p:cNvPr id="15" name="TextBox 14"/>
          <p:cNvSpPr txBox="1"/>
          <p:nvPr/>
        </p:nvSpPr>
        <p:spPr>
          <a:xfrm>
            <a:off x="7675516" y="3352794"/>
            <a:ext cx="671332" cy="400110"/>
          </a:xfrm>
          <a:prstGeom prst="rect">
            <a:avLst/>
          </a:prstGeom>
          <a:noFill/>
        </p:spPr>
        <p:txBody>
          <a:bodyPr wrap="square" rtlCol="0">
            <a:spAutoFit/>
          </a:bodyPr>
          <a:lstStyle/>
          <a:p>
            <a:r>
              <a:rPr lang="en-US" sz="2000" b="1" dirty="0" smtClean="0">
                <a:solidFill>
                  <a:schemeClr val="bg1"/>
                </a:solidFill>
              </a:rPr>
              <a:t>18%</a:t>
            </a:r>
            <a:endParaRPr lang="en-US" sz="2000" b="1" dirty="0">
              <a:solidFill>
                <a:schemeClr val="bg1"/>
              </a:solidFill>
            </a:endParaRPr>
          </a:p>
        </p:txBody>
      </p:sp>
      <p:pic>
        <p:nvPicPr>
          <p:cNvPr id="13"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6767" y="1436190"/>
            <a:ext cx="457200" cy="8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0703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815" y="514349"/>
            <a:ext cx="7807160" cy="1094531"/>
          </a:xfrm>
        </p:spPr>
        <p:txBody>
          <a:bodyPr>
            <a:normAutofit fontScale="90000"/>
          </a:bodyPr>
          <a:lstStyle/>
          <a:p>
            <a:pPr algn="l"/>
            <a:r>
              <a:rPr lang="en-US" dirty="0" smtClean="0"/>
              <a:t>Oak Glen Creek </a:t>
            </a:r>
            <a:r>
              <a:rPr lang="en-US" dirty="0" err="1" smtClean="0"/>
              <a:t>Stormwater</a:t>
            </a:r>
            <a:r>
              <a:rPr lang="en-US" dirty="0" smtClean="0"/>
              <a:t> Pond Expansion and Iron Enhanced Sand Filter Retrofit</a:t>
            </a:r>
            <a:endParaRPr lang="en-US" dirty="0"/>
          </a:p>
        </p:txBody>
      </p:sp>
      <p:sp>
        <p:nvSpPr>
          <p:cNvPr id="5" name="TextBox 4"/>
          <p:cNvSpPr txBox="1"/>
          <p:nvPr/>
        </p:nvSpPr>
        <p:spPr>
          <a:xfrm>
            <a:off x="3073459" y="1513404"/>
            <a:ext cx="5058137" cy="523220"/>
          </a:xfrm>
          <a:prstGeom prst="rect">
            <a:avLst/>
          </a:prstGeom>
          <a:noFill/>
        </p:spPr>
        <p:txBody>
          <a:bodyPr wrap="square" rtlCol="0">
            <a:spAutoFit/>
          </a:bodyPr>
          <a:lstStyle/>
          <a:p>
            <a:r>
              <a:rPr lang="en-US" sz="2800" dirty="0" smtClean="0">
                <a:solidFill>
                  <a:srgbClr val="020301"/>
                </a:solidFill>
              </a:rPr>
              <a:t>FY 2014 Grant: $517,780</a:t>
            </a:r>
            <a:endParaRPr lang="en-US" sz="2800" dirty="0">
              <a:solidFill>
                <a:srgbClr val="020301"/>
              </a:solidFill>
            </a:endParaRPr>
          </a:p>
        </p:txBody>
      </p:sp>
      <p:graphicFrame>
        <p:nvGraphicFramePr>
          <p:cNvPr id="6" name="Chart 5"/>
          <p:cNvGraphicFramePr/>
          <p:nvPr>
            <p:extLst>
              <p:ext uri="{D42A27DB-BD31-4B8C-83A1-F6EECF244321}">
                <p14:modId xmlns:p14="http://schemas.microsoft.com/office/powerpoint/2010/main" val="2222638513"/>
              </p:ext>
            </p:extLst>
          </p:nvPr>
        </p:nvGraphicFramePr>
        <p:xfrm>
          <a:off x="3287209" y="2025773"/>
          <a:ext cx="3279846" cy="2619871"/>
        </p:xfrm>
        <a:graphic>
          <a:graphicData uri="http://schemas.openxmlformats.org/drawingml/2006/chart">
            <c:chart xmlns:c="http://schemas.openxmlformats.org/drawingml/2006/chart" xmlns:r="http://schemas.openxmlformats.org/officeDocument/2006/relationships" r:id="rId3"/>
          </a:graphicData>
        </a:graphic>
      </p:graphicFrame>
      <p:sp>
        <p:nvSpPr>
          <p:cNvPr id="8" name="AutoShape 3"/>
          <p:cNvSpPr>
            <a:spLocks noChangeArrowheads="1"/>
          </p:cNvSpPr>
          <p:nvPr/>
        </p:nvSpPr>
        <p:spPr bwMode="auto">
          <a:xfrm>
            <a:off x="7277302" y="2339440"/>
            <a:ext cx="818669" cy="1533540"/>
          </a:xfrm>
          <a:prstGeom prst="can">
            <a:avLst>
              <a:gd name="adj" fmla="val 46028"/>
            </a:avLst>
          </a:prstGeom>
          <a:noFill/>
          <a:ln w="9525">
            <a:solidFill>
              <a:srgbClr val="000000"/>
            </a:solidFill>
            <a:round/>
            <a:headEnd/>
            <a:tailEnd/>
          </a:ln>
          <a:extLst>
            <a:ext uri="{909E8E84-426E-40DD-AFC4-6F175D3DCCD1}">
              <a14:hiddenFill xmlns:a14="http://schemas.microsoft.com/office/drawing/2010/main">
                <a:solidFill>
                  <a:srgbClr val="EEECE1"/>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9" name="Text Box 2"/>
          <p:cNvSpPr txBox="1">
            <a:spLocks noChangeArrowheads="1"/>
          </p:cNvSpPr>
          <p:nvPr/>
        </p:nvSpPr>
        <p:spPr bwMode="auto">
          <a:xfrm>
            <a:off x="6744305" y="2125683"/>
            <a:ext cx="2032000" cy="1758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r>
              <a:rPr lang="en-US" sz="1000" dirty="0" smtClean="0">
                <a:solidFill>
                  <a:prstClr val="black"/>
                </a:solidFill>
                <a:cs typeface="Arial" pitchFamily="34" charset="0"/>
              </a:rPr>
              <a:t>                       </a:t>
            </a:r>
          </a:p>
          <a:p>
            <a:pPr fontAlgn="base">
              <a:spcBef>
                <a:spcPct val="0"/>
              </a:spcBef>
              <a:spcAft>
                <a:spcPts val="600"/>
              </a:spcAft>
            </a:pPr>
            <a:r>
              <a:rPr lang="en-US" sz="1000" dirty="0" smtClean="0">
                <a:solidFill>
                  <a:prstClr val="black"/>
                </a:solidFill>
                <a:cs typeface="Arial" pitchFamily="34" charset="0"/>
              </a:rPr>
              <a:t>100%        </a:t>
            </a:r>
            <a:endParaRPr lang="en-US" sz="1300" b="1" dirty="0" smtClean="0">
              <a:solidFill>
                <a:prstClr val="black"/>
              </a:solidFill>
              <a:latin typeface="Times New Roman" pitchFamily="18" charset="0"/>
              <a:cs typeface="Arial" pitchFamily="34" charset="0"/>
            </a:endParaRPr>
          </a:p>
          <a:p>
            <a:pPr fontAlgn="base">
              <a:spcBef>
                <a:spcPct val="0"/>
              </a:spcBef>
              <a:spcAft>
                <a:spcPts val="600"/>
              </a:spcAft>
            </a:pPr>
            <a:r>
              <a:rPr lang="en-US" sz="1000" dirty="0" smtClean="0">
                <a:solidFill>
                  <a:prstClr val="black"/>
                </a:solidFill>
                <a:cs typeface="Arial" pitchFamily="34" charset="0"/>
              </a:rPr>
              <a:t>80%</a:t>
            </a:r>
          </a:p>
          <a:p>
            <a:pPr fontAlgn="base">
              <a:spcBef>
                <a:spcPct val="0"/>
              </a:spcBef>
              <a:spcAft>
                <a:spcPts val="600"/>
              </a:spcAft>
            </a:pPr>
            <a:r>
              <a:rPr lang="en-US" sz="1000" dirty="0" smtClean="0">
                <a:solidFill>
                  <a:prstClr val="black"/>
                </a:solidFill>
                <a:cs typeface="Arial" pitchFamily="34" charset="0"/>
              </a:rPr>
              <a:t>60%</a:t>
            </a:r>
          </a:p>
          <a:p>
            <a:pPr fontAlgn="base">
              <a:spcBef>
                <a:spcPct val="0"/>
              </a:spcBef>
              <a:spcAft>
                <a:spcPts val="600"/>
              </a:spcAft>
            </a:pPr>
            <a:r>
              <a:rPr lang="en-US" sz="1000" dirty="0" smtClean="0">
                <a:solidFill>
                  <a:prstClr val="black"/>
                </a:solidFill>
                <a:cs typeface="Arial" pitchFamily="34" charset="0"/>
              </a:rPr>
              <a:t>40%</a:t>
            </a:r>
          </a:p>
          <a:p>
            <a:pPr fontAlgn="base">
              <a:spcBef>
                <a:spcPct val="0"/>
              </a:spcBef>
              <a:spcAft>
                <a:spcPts val="600"/>
              </a:spcAft>
            </a:pPr>
            <a:r>
              <a:rPr lang="en-US" sz="1000" dirty="0" smtClean="0">
                <a:solidFill>
                  <a:prstClr val="black"/>
                </a:solidFill>
                <a:cs typeface="Arial" pitchFamily="34" charset="0"/>
              </a:rPr>
              <a:t>20%</a:t>
            </a:r>
          </a:p>
          <a:p>
            <a:pPr fontAlgn="base">
              <a:spcBef>
                <a:spcPct val="0"/>
              </a:spcBef>
              <a:spcAft>
                <a:spcPts val="600"/>
              </a:spcAft>
            </a:pPr>
            <a:r>
              <a:rPr lang="en-US" sz="1000" dirty="0" smtClean="0">
                <a:solidFill>
                  <a:prstClr val="black"/>
                </a:solidFill>
                <a:cs typeface="Arial" pitchFamily="34" charset="0"/>
              </a:rPr>
              <a:t>10%</a:t>
            </a:r>
          </a:p>
          <a:p>
            <a:pPr fontAlgn="base">
              <a:spcBef>
                <a:spcPct val="0"/>
              </a:spcBef>
              <a:spcAft>
                <a:spcPts val="600"/>
              </a:spcAft>
            </a:pPr>
            <a:r>
              <a:rPr lang="en-US" sz="1000" dirty="0" smtClean="0">
                <a:solidFill>
                  <a:prstClr val="black"/>
                </a:solidFill>
                <a:cs typeface="Arial" pitchFamily="34" charset="0"/>
              </a:rPr>
              <a:t>0</a:t>
            </a:r>
            <a:endParaRPr lang="en-US" dirty="0" smtClean="0">
              <a:solidFill>
                <a:prstClr val="black"/>
              </a:solidFill>
              <a:latin typeface="Arial" pitchFamily="34" charset="0"/>
              <a:cs typeface="Arial" pitchFamily="34" charset="0"/>
            </a:endParaRPr>
          </a:p>
        </p:txBody>
      </p:sp>
      <p:sp>
        <p:nvSpPr>
          <p:cNvPr id="10" name="Rectangle 5"/>
          <p:cNvSpPr>
            <a:spLocks noChangeArrowheads="1"/>
          </p:cNvSpPr>
          <p:nvPr/>
        </p:nvSpPr>
        <p:spPr bwMode="auto">
          <a:xfrm>
            <a:off x="7277302" y="3192469"/>
            <a:ext cx="818669" cy="522947"/>
          </a:xfrm>
          <a:prstGeom prst="rect">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1" name="Oval 4"/>
          <p:cNvSpPr>
            <a:spLocks noChangeArrowheads="1"/>
          </p:cNvSpPr>
          <p:nvPr/>
        </p:nvSpPr>
        <p:spPr bwMode="auto">
          <a:xfrm>
            <a:off x="7277301" y="3552642"/>
            <a:ext cx="818669" cy="330994"/>
          </a:xfrm>
          <a:prstGeom prst="ellipse">
            <a:avLst/>
          </a:prstGeom>
          <a:solidFill>
            <a:schemeClr val="accent2"/>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2" name="TextBox 11"/>
          <p:cNvSpPr txBox="1"/>
          <p:nvPr/>
        </p:nvSpPr>
        <p:spPr>
          <a:xfrm>
            <a:off x="7424639" y="3339303"/>
            <a:ext cx="671332" cy="400110"/>
          </a:xfrm>
          <a:prstGeom prst="rect">
            <a:avLst/>
          </a:prstGeom>
          <a:noFill/>
        </p:spPr>
        <p:txBody>
          <a:bodyPr wrap="square" rtlCol="0">
            <a:spAutoFit/>
          </a:bodyPr>
          <a:lstStyle/>
          <a:p>
            <a:r>
              <a:rPr lang="en-US" sz="2000" b="1" dirty="0" smtClean="0">
                <a:solidFill>
                  <a:schemeClr val="bg1"/>
                </a:solidFill>
              </a:rPr>
              <a:t>33%</a:t>
            </a:r>
            <a:endParaRPr lang="en-US" sz="2000" b="1" dirty="0">
              <a:solidFill>
                <a:schemeClr val="bg1"/>
              </a:solidFill>
            </a:endParaRPr>
          </a:p>
        </p:txBody>
      </p:sp>
      <p:pic>
        <p:nvPicPr>
          <p:cNvPr id="14" name="Content Placeholder 13" descr="Oak Glen Creek CWF Application Photo_2013-10-03_04-40-33-PM.jpg"/>
          <p:cNvPicPr>
            <a:picLocks noGrp="1" noChangeAspect="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1" y="1722234"/>
            <a:ext cx="3051958" cy="3404058"/>
          </a:xfrm>
        </p:spPr>
      </p:pic>
    </p:spTree>
    <p:extLst>
      <p:ext uri="{BB962C8B-B14F-4D97-AF65-F5344CB8AC3E}">
        <p14:creationId xmlns:p14="http://schemas.microsoft.com/office/powerpoint/2010/main" val="3096044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40" y="656850"/>
            <a:ext cx="6781800" cy="966202"/>
          </a:xfrm>
        </p:spPr>
        <p:txBody>
          <a:bodyPr>
            <a:normAutofit fontScale="90000"/>
          </a:bodyPr>
          <a:lstStyle/>
          <a:p>
            <a:r>
              <a:rPr lang="en-US" dirty="0" smtClean="0"/>
              <a:t>Integrating </a:t>
            </a:r>
            <a:r>
              <a:rPr lang="en-US" dirty="0" err="1" smtClean="0"/>
              <a:t>MIDS</a:t>
            </a:r>
            <a:r>
              <a:rPr lang="en-US" dirty="0" smtClean="0"/>
              <a:t> into Local Ordinance and Zoning Code</a:t>
            </a:r>
            <a:endParaRPr lang="en-US" dirty="0"/>
          </a:p>
        </p:txBody>
      </p:sp>
      <p:sp>
        <p:nvSpPr>
          <p:cNvPr id="3" name="Content Placeholder 2"/>
          <p:cNvSpPr>
            <a:spLocks noGrp="1"/>
          </p:cNvSpPr>
          <p:nvPr>
            <p:ph idx="1"/>
          </p:nvPr>
        </p:nvSpPr>
        <p:spPr>
          <a:xfrm>
            <a:off x="505570" y="1765552"/>
            <a:ext cx="5063962" cy="3022632"/>
          </a:xfrm>
        </p:spPr>
        <p:txBody>
          <a:bodyPr>
            <a:noAutofit/>
          </a:bodyPr>
          <a:lstStyle/>
          <a:p>
            <a:pPr>
              <a:spcBef>
                <a:spcPts val="0"/>
              </a:spcBef>
              <a:buNone/>
            </a:pPr>
            <a:r>
              <a:rPr lang="en-US" sz="2000" b="1" u="sng" dirty="0" smtClean="0">
                <a:solidFill>
                  <a:srgbClr val="020301"/>
                </a:solidFill>
              </a:rPr>
              <a:t>Project Goal:</a:t>
            </a:r>
            <a:r>
              <a:rPr lang="en-US" sz="2000" dirty="0" smtClean="0">
                <a:solidFill>
                  <a:srgbClr val="020301"/>
                </a:solidFill>
              </a:rPr>
              <a:t> </a:t>
            </a:r>
          </a:p>
          <a:p>
            <a:pPr>
              <a:spcBef>
                <a:spcPts val="0"/>
              </a:spcBef>
            </a:pPr>
            <a:r>
              <a:rPr lang="en-US" sz="2000" dirty="0" smtClean="0">
                <a:solidFill>
                  <a:srgbClr val="020301"/>
                </a:solidFill>
              </a:rPr>
              <a:t>Up to 13 communities in the St. Croix River Basin will adopt ordinance for </a:t>
            </a:r>
            <a:r>
              <a:rPr lang="en-US" sz="2000" dirty="0" err="1" smtClean="0">
                <a:solidFill>
                  <a:srgbClr val="020301"/>
                </a:solidFill>
              </a:rPr>
              <a:t>stormwater</a:t>
            </a:r>
            <a:r>
              <a:rPr lang="en-US" sz="2000" dirty="0" smtClean="0">
                <a:solidFill>
                  <a:srgbClr val="020301"/>
                </a:solidFill>
              </a:rPr>
              <a:t> quality and volume standards. </a:t>
            </a:r>
          </a:p>
          <a:p>
            <a:pPr>
              <a:spcBef>
                <a:spcPts val="0"/>
              </a:spcBef>
              <a:buNone/>
            </a:pPr>
            <a:r>
              <a:rPr lang="en-US" sz="2000" b="1" u="sng" dirty="0" smtClean="0">
                <a:solidFill>
                  <a:srgbClr val="020301"/>
                </a:solidFill>
              </a:rPr>
              <a:t>Results:  </a:t>
            </a:r>
          </a:p>
          <a:p>
            <a:pPr>
              <a:spcBef>
                <a:spcPts val="0"/>
              </a:spcBef>
            </a:pPr>
            <a:r>
              <a:rPr lang="en-US" sz="2000" dirty="0" smtClean="0">
                <a:solidFill>
                  <a:srgbClr val="020301"/>
                </a:solidFill>
              </a:rPr>
              <a:t>Permanent local permitting processes</a:t>
            </a:r>
          </a:p>
          <a:p>
            <a:pPr>
              <a:spcBef>
                <a:spcPts val="0"/>
              </a:spcBef>
            </a:pPr>
            <a:r>
              <a:rPr lang="en-US" sz="2000" dirty="0" smtClean="0">
                <a:solidFill>
                  <a:srgbClr val="020301"/>
                </a:solidFill>
              </a:rPr>
              <a:t>Standardized Low Impact Development (LID) </a:t>
            </a:r>
            <a:r>
              <a:rPr lang="en-US" sz="2000" dirty="0" err="1" smtClean="0">
                <a:solidFill>
                  <a:srgbClr val="020301"/>
                </a:solidFill>
              </a:rPr>
              <a:t>stormwater</a:t>
            </a:r>
            <a:r>
              <a:rPr lang="en-US" sz="2000" dirty="0" smtClean="0">
                <a:solidFill>
                  <a:srgbClr val="020301"/>
                </a:solidFill>
              </a:rPr>
              <a:t> approaches</a:t>
            </a:r>
            <a:endParaRPr lang="en-US" sz="2000" dirty="0">
              <a:solidFill>
                <a:srgbClr val="020301"/>
              </a:solidFill>
            </a:endParaRPr>
          </a:p>
        </p:txBody>
      </p:sp>
      <p:pic>
        <p:nvPicPr>
          <p:cNvPr id="4" name="Picture 3" descr="Low Impact Design_MPC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5157" y="2238486"/>
            <a:ext cx="3227848" cy="2143493"/>
          </a:xfrm>
          <a:prstGeom prst="rect">
            <a:avLst/>
          </a:prstGeom>
        </p:spPr>
      </p:pic>
      <p:sp>
        <p:nvSpPr>
          <p:cNvPr id="5" name="TextBox 4"/>
          <p:cNvSpPr txBox="1"/>
          <p:nvPr/>
        </p:nvSpPr>
        <p:spPr>
          <a:xfrm>
            <a:off x="1306297" y="1517910"/>
            <a:ext cx="6959992" cy="523220"/>
          </a:xfrm>
          <a:prstGeom prst="rect">
            <a:avLst/>
          </a:prstGeom>
          <a:noFill/>
        </p:spPr>
        <p:txBody>
          <a:bodyPr wrap="square" rtlCol="0">
            <a:spAutoFit/>
          </a:bodyPr>
          <a:lstStyle/>
          <a:p>
            <a:pPr algn="ctr"/>
            <a:r>
              <a:rPr lang="en-US" sz="2800" dirty="0" smtClean="0">
                <a:solidFill>
                  <a:srgbClr val="020301"/>
                </a:solidFill>
              </a:rPr>
              <a:t>FY 2014 Grant Award: $127,000</a:t>
            </a:r>
            <a:endParaRPr lang="en-US" sz="2800" dirty="0">
              <a:solidFill>
                <a:srgbClr val="020301"/>
              </a:solidFill>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75805" y="1517910"/>
            <a:ext cx="457200" cy="8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736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5366272" y="1845129"/>
            <a:ext cx="3401484" cy="2551113"/>
          </a:xfrm>
        </p:spPr>
      </p:pic>
      <p:sp>
        <p:nvSpPr>
          <p:cNvPr id="8" name="Title 1"/>
          <p:cNvSpPr>
            <a:spLocks noGrp="1"/>
          </p:cNvSpPr>
          <p:nvPr>
            <p:ph type="title"/>
          </p:nvPr>
        </p:nvSpPr>
        <p:spPr>
          <a:xfrm>
            <a:off x="1669340" y="526225"/>
            <a:ext cx="6781800" cy="966202"/>
          </a:xfrm>
        </p:spPr>
        <p:txBody>
          <a:bodyPr>
            <a:normAutofit fontScale="90000"/>
          </a:bodyPr>
          <a:lstStyle/>
          <a:p>
            <a:r>
              <a:rPr lang="en-US" dirty="0" smtClean="0"/>
              <a:t>Otter Tail Community Partners Grant</a:t>
            </a:r>
            <a:endParaRPr lang="en-US" dirty="0"/>
          </a:p>
        </p:txBody>
      </p:sp>
      <p:sp>
        <p:nvSpPr>
          <p:cNvPr id="9" name="TextBox 8"/>
          <p:cNvSpPr txBox="1"/>
          <p:nvPr/>
        </p:nvSpPr>
        <p:spPr>
          <a:xfrm>
            <a:off x="1689014" y="1256300"/>
            <a:ext cx="6959992" cy="523220"/>
          </a:xfrm>
          <a:prstGeom prst="rect">
            <a:avLst/>
          </a:prstGeom>
          <a:noFill/>
        </p:spPr>
        <p:txBody>
          <a:bodyPr wrap="square" rtlCol="0">
            <a:spAutoFit/>
          </a:bodyPr>
          <a:lstStyle/>
          <a:p>
            <a:pPr algn="ctr"/>
            <a:r>
              <a:rPr lang="en-US" sz="2800" dirty="0" smtClean="0">
                <a:solidFill>
                  <a:srgbClr val="020301"/>
                </a:solidFill>
              </a:rPr>
              <a:t>FY 2014 Grant Award: $150,000</a:t>
            </a:r>
            <a:endParaRPr lang="en-US" sz="2800" dirty="0">
              <a:solidFill>
                <a:srgbClr val="020301"/>
              </a:solidFill>
            </a:endParaRPr>
          </a:p>
        </p:txBody>
      </p:sp>
      <p:sp>
        <p:nvSpPr>
          <p:cNvPr id="10" name="Content Placeholder 2"/>
          <p:cNvSpPr txBox="1">
            <a:spLocks/>
          </p:cNvSpPr>
          <p:nvPr/>
        </p:nvSpPr>
        <p:spPr>
          <a:xfrm>
            <a:off x="256195" y="1694302"/>
            <a:ext cx="5063962" cy="3022632"/>
          </a:xfrm>
          <a:prstGeom prst="rect">
            <a:avLst/>
          </a:prstGeom>
        </p:spPr>
        <p:txBody>
          <a:bodyPr vert="horz" lIns="91440" tIns="45720" rIns="91440" bIns="45720" rtlCol="0" anchor="ctr" anchorCtr="0">
            <a:noAutofit/>
          </a:bodyPr>
          <a:lstStyle>
            <a:lvl1pPr marL="457200" indent="-274320" algn="l" defTabSz="914400" rtl="0" eaLnBrk="1" latinLnBrk="0" hangingPunct="1">
              <a:spcBef>
                <a:spcPct val="20000"/>
              </a:spcBef>
              <a:buClr>
                <a:schemeClr val="tx2"/>
              </a:buClr>
              <a:buFont typeface="Wingdings" charset="2"/>
              <a:buChar char="§"/>
              <a:defRPr sz="2400" kern="1200">
                <a:solidFill>
                  <a:schemeClr val="accent1"/>
                </a:solidFill>
                <a:latin typeface="+mn-lt"/>
                <a:ea typeface="+mn-ea"/>
                <a:cs typeface="+mn-cs"/>
              </a:defRPr>
            </a:lvl1pPr>
            <a:lvl2pPr marL="594360" indent="-274320" algn="l" defTabSz="914400" rtl="0" eaLnBrk="1" latinLnBrk="0" hangingPunct="1">
              <a:spcBef>
                <a:spcPct val="20000"/>
              </a:spcBef>
              <a:buClr>
                <a:schemeClr val="tx1"/>
              </a:buClr>
              <a:buFont typeface="Arial" pitchFamily="34" charset="0"/>
              <a:buChar char="•"/>
              <a:defRPr sz="2200" kern="1200">
                <a:solidFill>
                  <a:schemeClr val="accent1"/>
                </a:solidFill>
                <a:latin typeface="+mn-lt"/>
                <a:ea typeface="+mn-ea"/>
                <a:cs typeface="+mn-cs"/>
              </a:defRPr>
            </a:lvl2pPr>
            <a:lvl3pPr marL="868680" indent="-228600" algn="l" defTabSz="914400" rtl="0" eaLnBrk="1" latinLnBrk="0" hangingPunct="1">
              <a:spcBef>
                <a:spcPct val="20000"/>
              </a:spcBef>
              <a:buClr>
                <a:schemeClr val="accent4"/>
              </a:buClr>
              <a:buFont typeface="Arial" pitchFamily="34" charset="0"/>
              <a:buChar char="•"/>
              <a:defRPr sz="2000" kern="1200">
                <a:solidFill>
                  <a:schemeClr val="accent1"/>
                </a:solidFill>
                <a:latin typeface="+mn-lt"/>
                <a:ea typeface="+mn-ea"/>
                <a:cs typeface="+mn-cs"/>
              </a:defRPr>
            </a:lvl3pPr>
            <a:lvl4pPr marL="1143000" indent="-228600" algn="l" defTabSz="914400" rtl="0" eaLnBrk="1" latinLnBrk="0" hangingPunct="1">
              <a:spcBef>
                <a:spcPct val="20000"/>
              </a:spcBef>
              <a:buClr>
                <a:schemeClr val="accent3"/>
              </a:buClr>
              <a:buFont typeface="Arial" pitchFamily="34" charset="0"/>
              <a:buChar char="•"/>
              <a:defRPr sz="1800" kern="1200">
                <a:solidFill>
                  <a:schemeClr val="accent1"/>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1"/>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a:spcBef>
                <a:spcPts val="0"/>
              </a:spcBef>
              <a:buFont typeface="Wingdings" charset="2"/>
              <a:buNone/>
            </a:pPr>
            <a:r>
              <a:rPr lang="en-US" sz="2000" b="1" u="sng" dirty="0" smtClean="0">
                <a:solidFill>
                  <a:srgbClr val="020301"/>
                </a:solidFill>
              </a:rPr>
              <a:t>Project Goal:</a:t>
            </a:r>
            <a:r>
              <a:rPr lang="en-US" sz="2000" dirty="0" smtClean="0">
                <a:solidFill>
                  <a:srgbClr val="020301"/>
                </a:solidFill>
              </a:rPr>
              <a:t> </a:t>
            </a:r>
          </a:p>
          <a:p>
            <a:pPr>
              <a:spcBef>
                <a:spcPts val="0"/>
              </a:spcBef>
            </a:pPr>
            <a:r>
              <a:rPr lang="en-US" sz="2000" dirty="0" smtClean="0">
                <a:solidFill>
                  <a:srgbClr val="020301"/>
                </a:solidFill>
              </a:rPr>
              <a:t>Will provide targeted community groups to go beyond planning and take action to protect their water resources</a:t>
            </a:r>
          </a:p>
          <a:p>
            <a:pPr>
              <a:spcBef>
                <a:spcPts val="0"/>
              </a:spcBef>
              <a:buFont typeface="Wingdings" charset="2"/>
              <a:buNone/>
            </a:pPr>
            <a:r>
              <a:rPr lang="en-US" sz="2000" b="1" u="sng" dirty="0" smtClean="0">
                <a:solidFill>
                  <a:srgbClr val="020301"/>
                </a:solidFill>
              </a:rPr>
              <a:t>Results:  </a:t>
            </a:r>
          </a:p>
          <a:p>
            <a:pPr>
              <a:spcBef>
                <a:spcPts val="0"/>
              </a:spcBef>
            </a:pPr>
            <a:r>
              <a:rPr lang="en-US" sz="2000" dirty="0" smtClean="0">
                <a:solidFill>
                  <a:srgbClr val="020301"/>
                </a:solidFill>
              </a:rPr>
              <a:t>6 community partner sub-grants to lake associations with recently completed lake assessment reports</a:t>
            </a:r>
            <a:endParaRPr lang="en-US" sz="2000" dirty="0">
              <a:solidFill>
                <a:srgbClr val="020301"/>
              </a:solidFill>
            </a:endParaRPr>
          </a:p>
        </p:txBody>
      </p:sp>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413343" y="1364679"/>
            <a:ext cx="354413" cy="65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671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342900"/>
            <a:ext cx="8382000" cy="571500"/>
          </a:xfrm>
        </p:spPr>
        <p:txBody>
          <a:bodyPr>
            <a:normAutofit fontScale="90000"/>
          </a:bodyPr>
          <a:lstStyle/>
          <a:p>
            <a:pPr eaLnBrk="1" hangingPunct="1"/>
            <a:r>
              <a:rPr lang="en-US" altLang="en-US" smtClean="0"/>
              <a:t>Watershed Improvement Tools</a:t>
            </a:r>
          </a:p>
        </p:txBody>
      </p:sp>
      <p:sp>
        <p:nvSpPr>
          <p:cNvPr id="915459" name="Text Box 3"/>
          <p:cNvSpPr txBox="1">
            <a:spLocks noChangeArrowheads="1"/>
          </p:cNvSpPr>
          <p:nvPr/>
        </p:nvSpPr>
        <p:spPr bwMode="auto">
          <a:xfrm>
            <a:off x="914400" y="1371600"/>
            <a:ext cx="82296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latin typeface="Times New Roman" pitchFamily="18" charset="0"/>
              </a:rPr>
              <a:t>0.</a:t>
            </a:r>
            <a:r>
              <a:rPr lang="en-US" altLang="en-US" sz="2400"/>
              <a:t> </a:t>
            </a:r>
            <a:r>
              <a:rPr lang="en-US" altLang="en-US" sz="3200"/>
              <a:t>Data collection/analysis/</a:t>
            </a:r>
            <a:r>
              <a:rPr lang="en-US" altLang="en-US" sz="3200" u="sng"/>
              <a:t>Plans</a:t>
            </a:r>
            <a:r>
              <a:rPr lang="en-US" altLang="en-US" sz="2400"/>
              <a:t> - </a:t>
            </a:r>
            <a:r>
              <a:rPr lang="en-US" altLang="en-US" sz="2000"/>
              <a:t>to develop 	remedies</a:t>
            </a:r>
          </a:p>
        </p:txBody>
      </p:sp>
      <p:sp>
        <p:nvSpPr>
          <p:cNvPr id="915460" name="Text Box 4"/>
          <p:cNvSpPr txBox="1">
            <a:spLocks noChangeArrowheads="1"/>
          </p:cNvSpPr>
          <p:nvPr/>
        </p:nvSpPr>
        <p:spPr bwMode="auto">
          <a:xfrm>
            <a:off x="2209800" y="2743200"/>
            <a:ext cx="5638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latin typeface="Times New Roman" pitchFamily="18" charset="0"/>
              </a:rPr>
              <a:t>2. </a:t>
            </a:r>
            <a:r>
              <a:rPr lang="en-US" altLang="en-US" sz="3600" u="sng" dirty="0" smtClean="0">
                <a:solidFill>
                  <a:srgbClr val="336600"/>
                </a:solidFill>
              </a:rPr>
              <a:t>$ Assistance</a:t>
            </a:r>
            <a:r>
              <a:rPr lang="en-US" altLang="en-US" sz="3600" dirty="0" smtClean="0">
                <a:solidFill>
                  <a:srgbClr val="336600"/>
                </a:solidFill>
              </a:rPr>
              <a:t>: </a:t>
            </a:r>
            <a:r>
              <a:rPr lang="en-US" altLang="en-US" sz="2000" dirty="0" smtClean="0">
                <a:solidFill>
                  <a:srgbClr val="336600"/>
                </a:solidFill>
              </a:rPr>
              <a:t>projects/practices to restore and protect</a:t>
            </a:r>
            <a:endParaRPr lang="en-US" altLang="en-US" sz="2000" dirty="0">
              <a:solidFill>
                <a:srgbClr val="336600"/>
              </a:solidFill>
            </a:endParaRPr>
          </a:p>
        </p:txBody>
      </p:sp>
      <p:sp>
        <p:nvSpPr>
          <p:cNvPr id="915461" name="Text Box 5"/>
          <p:cNvSpPr txBox="1">
            <a:spLocks noChangeArrowheads="1"/>
          </p:cNvSpPr>
          <p:nvPr/>
        </p:nvSpPr>
        <p:spPr bwMode="auto">
          <a:xfrm>
            <a:off x="3048000" y="3607130"/>
            <a:ext cx="495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latin typeface="Times New Roman" pitchFamily="18" charset="0"/>
              </a:rPr>
              <a:t>3. </a:t>
            </a:r>
            <a:r>
              <a:rPr lang="en-US" altLang="en-US" sz="3600" u="sng" dirty="0">
                <a:solidFill>
                  <a:srgbClr val="FF9900"/>
                </a:solidFill>
              </a:rPr>
              <a:t>Regulation</a:t>
            </a:r>
            <a:r>
              <a:rPr lang="en-US" altLang="en-US" sz="3600" dirty="0">
                <a:solidFill>
                  <a:srgbClr val="FF9900"/>
                </a:solidFill>
              </a:rPr>
              <a:t>: </a:t>
            </a:r>
            <a:r>
              <a:rPr lang="en-US" altLang="en-US" sz="2000" dirty="0">
                <a:solidFill>
                  <a:srgbClr val="FF9900"/>
                </a:solidFill>
              </a:rPr>
              <a:t>to preserve or to 	restore when development occurs</a:t>
            </a:r>
          </a:p>
        </p:txBody>
      </p:sp>
      <p:sp>
        <p:nvSpPr>
          <p:cNvPr id="915464" name="Text Box 8"/>
          <p:cNvSpPr txBox="1">
            <a:spLocks noChangeArrowheads="1"/>
          </p:cNvSpPr>
          <p:nvPr/>
        </p:nvSpPr>
        <p:spPr bwMode="auto">
          <a:xfrm>
            <a:off x="1524000" y="2057400"/>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latin typeface="Times New Roman" pitchFamily="18" charset="0"/>
              </a:rPr>
              <a:t>1. </a:t>
            </a:r>
            <a:r>
              <a:rPr lang="en-US" altLang="en-US" sz="3600" u="sng">
                <a:solidFill>
                  <a:srgbClr val="3399FF"/>
                </a:solidFill>
              </a:rPr>
              <a:t>Education</a:t>
            </a:r>
            <a:r>
              <a:rPr lang="en-US" altLang="en-US" sz="3600">
                <a:solidFill>
                  <a:srgbClr val="3399FF"/>
                </a:solidFill>
              </a:rPr>
              <a:t>: </a:t>
            </a:r>
            <a:r>
              <a:rPr lang="en-US" altLang="en-US" sz="2000">
                <a:solidFill>
                  <a:srgbClr val="3399FF"/>
                </a:solidFill>
              </a:rPr>
              <a:t>awareness to change practices</a:t>
            </a:r>
          </a:p>
        </p:txBody>
      </p:sp>
    </p:spTree>
    <p:extLst>
      <p:ext uri="{BB962C8B-B14F-4D97-AF65-F5344CB8AC3E}">
        <p14:creationId xmlns:p14="http://schemas.microsoft.com/office/powerpoint/2010/main" val="907865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5459"/>
                                        </p:tgtEl>
                                        <p:attrNameLst>
                                          <p:attrName>style.visibility</p:attrName>
                                        </p:attrNameLst>
                                      </p:cBhvr>
                                      <p:to>
                                        <p:strVal val="visible"/>
                                      </p:to>
                                    </p:set>
                                    <p:anim calcmode="lin" valueType="num">
                                      <p:cBhvr additive="base">
                                        <p:cTn id="7" dur="500" fill="hold"/>
                                        <p:tgtEl>
                                          <p:spTgt spid="915459"/>
                                        </p:tgtEl>
                                        <p:attrNameLst>
                                          <p:attrName>ppt_x</p:attrName>
                                        </p:attrNameLst>
                                      </p:cBhvr>
                                      <p:tavLst>
                                        <p:tav tm="0">
                                          <p:val>
                                            <p:strVal val="0-#ppt_w/2"/>
                                          </p:val>
                                        </p:tav>
                                        <p:tav tm="100000">
                                          <p:val>
                                            <p:strVal val="#ppt_x"/>
                                          </p:val>
                                        </p:tav>
                                      </p:tavLst>
                                    </p:anim>
                                    <p:anim calcmode="lin" valueType="num">
                                      <p:cBhvr additive="base">
                                        <p:cTn id="8" dur="500" fill="hold"/>
                                        <p:tgtEl>
                                          <p:spTgt spid="9154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5464"/>
                                        </p:tgtEl>
                                        <p:attrNameLst>
                                          <p:attrName>style.visibility</p:attrName>
                                        </p:attrNameLst>
                                      </p:cBhvr>
                                      <p:to>
                                        <p:strVal val="visible"/>
                                      </p:to>
                                    </p:set>
                                    <p:anim calcmode="lin" valueType="num">
                                      <p:cBhvr additive="base">
                                        <p:cTn id="13" dur="500" fill="hold"/>
                                        <p:tgtEl>
                                          <p:spTgt spid="915464"/>
                                        </p:tgtEl>
                                        <p:attrNameLst>
                                          <p:attrName>ppt_x</p:attrName>
                                        </p:attrNameLst>
                                      </p:cBhvr>
                                      <p:tavLst>
                                        <p:tav tm="0">
                                          <p:val>
                                            <p:strVal val="0-#ppt_w/2"/>
                                          </p:val>
                                        </p:tav>
                                        <p:tav tm="100000">
                                          <p:val>
                                            <p:strVal val="#ppt_x"/>
                                          </p:val>
                                        </p:tav>
                                      </p:tavLst>
                                    </p:anim>
                                    <p:anim calcmode="lin" valueType="num">
                                      <p:cBhvr additive="base">
                                        <p:cTn id="14" dur="500" fill="hold"/>
                                        <p:tgtEl>
                                          <p:spTgt spid="91546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15460"/>
                                        </p:tgtEl>
                                        <p:attrNameLst>
                                          <p:attrName>style.visibility</p:attrName>
                                        </p:attrNameLst>
                                      </p:cBhvr>
                                      <p:to>
                                        <p:strVal val="visible"/>
                                      </p:to>
                                    </p:set>
                                    <p:anim calcmode="lin" valueType="num">
                                      <p:cBhvr additive="base">
                                        <p:cTn id="19" dur="500" fill="hold"/>
                                        <p:tgtEl>
                                          <p:spTgt spid="915460"/>
                                        </p:tgtEl>
                                        <p:attrNameLst>
                                          <p:attrName>ppt_x</p:attrName>
                                        </p:attrNameLst>
                                      </p:cBhvr>
                                      <p:tavLst>
                                        <p:tav tm="0">
                                          <p:val>
                                            <p:strVal val="0-#ppt_w/2"/>
                                          </p:val>
                                        </p:tav>
                                        <p:tav tm="100000">
                                          <p:val>
                                            <p:strVal val="#ppt_x"/>
                                          </p:val>
                                        </p:tav>
                                      </p:tavLst>
                                    </p:anim>
                                    <p:anim calcmode="lin" valueType="num">
                                      <p:cBhvr additive="base">
                                        <p:cTn id="20" dur="500" fill="hold"/>
                                        <p:tgtEl>
                                          <p:spTgt spid="91546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15461"/>
                                        </p:tgtEl>
                                        <p:attrNameLst>
                                          <p:attrName>style.visibility</p:attrName>
                                        </p:attrNameLst>
                                      </p:cBhvr>
                                      <p:to>
                                        <p:strVal val="visible"/>
                                      </p:to>
                                    </p:set>
                                    <p:anim calcmode="lin" valueType="num">
                                      <p:cBhvr additive="base">
                                        <p:cTn id="25" dur="500" fill="hold"/>
                                        <p:tgtEl>
                                          <p:spTgt spid="915461"/>
                                        </p:tgtEl>
                                        <p:attrNameLst>
                                          <p:attrName>ppt_x</p:attrName>
                                        </p:attrNameLst>
                                      </p:cBhvr>
                                      <p:tavLst>
                                        <p:tav tm="0">
                                          <p:val>
                                            <p:strVal val="0-#ppt_w/2"/>
                                          </p:val>
                                        </p:tav>
                                        <p:tav tm="100000">
                                          <p:val>
                                            <p:strVal val="#ppt_x"/>
                                          </p:val>
                                        </p:tav>
                                      </p:tavLst>
                                    </p:anim>
                                    <p:anim calcmode="lin" valueType="num">
                                      <p:cBhvr additive="base">
                                        <p:cTn id="26" dur="500" fill="hold"/>
                                        <p:tgtEl>
                                          <p:spTgt spid="915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59" grpId="0" autoUpdateAnimBg="0"/>
      <p:bldP spid="915460" grpId="0" autoUpdateAnimBg="0"/>
      <p:bldP spid="915461" grpId="0" autoUpdateAnimBg="0"/>
      <p:bldP spid="91546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1" name="Text Box 5"/>
          <p:cNvSpPr txBox="1">
            <a:spLocks noChangeArrowheads="1"/>
          </p:cNvSpPr>
          <p:nvPr/>
        </p:nvSpPr>
        <p:spPr bwMode="auto">
          <a:xfrm>
            <a:off x="302326" y="3603286"/>
            <a:ext cx="3238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u="sng" dirty="0" smtClean="0">
                <a:solidFill>
                  <a:srgbClr val="FF9900"/>
                </a:solidFill>
              </a:rPr>
              <a:t>Regulation</a:t>
            </a:r>
            <a:endParaRPr lang="en-US" altLang="en-US" sz="2000" dirty="0">
              <a:solidFill>
                <a:srgbClr val="FF9900"/>
              </a:solidFill>
            </a:endParaRPr>
          </a:p>
        </p:txBody>
      </p:sp>
      <p:sp>
        <p:nvSpPr>
          <p:cNvPr id="915464" name="Text Box 8"/>
          <p:cNvSpPr txBox="1">
            <a:spLocks noChangeArrowheads="1"/>
          </p:cNvSpPr>
          <p:nvPr/>
        </p:nvSpPr>
        <p:spPr bwMode="auto">
          <a:xfrm>
            <a:off x="381000" y="1773135"/>
            <a:ext cx="346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u="sng" dirty="0" smtClean="0">
                <a:solidFill>
                  <a:srgbClr val="3399FF"/>
                </a:solidFill>
              </a:rPr>
              <a:t>Education</a:t>
            </a:r>
            <a:endParaRPr lang="en-US" altLang="en-US" sz="2000" dirty="0">
              <a:solidFill>
                <a:srgbClr val="3399FF"/>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95529" y="173807"/>
            <a:ext cx="3637188" cy="4706951"/>
          </a:xfrm>
          <a:prstGeom prst="rect">
            <a:avLst/>
          </a:prstGeom>
        </p:spPr>
      </p:pic>
      <p:sp>
        <p:nvSpPr>
          <p:cNvPr id="2" name="Rectangle 1"/>
          <p:cNvSpPr/>
          <p:nvPr/>
        </p:nvSpPr>
        <p:spPr>
          <a:xfrm>
            <a:off x="212252" y="2611374"/>
            <a:ext cx="2470933" cy="646331"/>
          </a:xfrm>
          <a:prstGeom prst="rect">
            <a:avLst/>
          </a:prstGeom>
        </p:spPr>
        <p:txBody>
          <a:bodyPr wrap="none">
            <a:spAutoFit/>
          </a:bodyPr>
          <a:lstStyle/>
          <a:p>
            <a:r>
              <a:rPr lang="en-US" altLang="en-US" sz="3600" u="sng" dirty="0">
                <a:solidFill>
                  <a:srgbClr val="336600"/>
                </a:solidFill>
              </a:rPr>
              <a:t>$ Assistance</a:t>
            </a:r>
            <a:endParaRPr lang="en-US" sz="3600" dirty="0"/>
          </a:p>
        </p:txBody>
      </p:sp>
    </p:spTree>
    <p:extLst>
      <p:ext uri="{BB962C8B-B14F-4D97-AF65-F5344CB8AC3E}">
        <p14:creationId xmlns:p14="http://schemas.microsoft.com/office/powerpoint/2010/main" val="299396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5464"/>
                                        </p:tgtEl>
                                        <p:attrNameLst>
                                          <p:attrName>style.visibility</p:attrName>
                                        </p:attrNameLst>
                                      </p:cBhvr>
                                      <p:to>
                                        <p:strVal val="visible"/>
                                      </p:to>
                                    </p:set>
                                    <p:anim calcmode="lin" valueType="num">
                                      <p:cBhvr additive="base">
                                        <p:cTn id="7" dur="500" fill="hold"/>
                                        <p:tgtEl>
                                          <p:spTgt spid="915464"/>
                                        </p:tgtEl>
                                        <p:attrNameLst>
                                          <p:attrName>ppt_x</p:attrName>
                                        </p:attrNameLst>
                                      </p:cBhvr>
                                      <p:tavLst>
                                        <p:tav tm="0">
                                          <p:val>
                                            <p:strVal val="0-#ppt_w/2"/>
                                          </p:val>
                                        </p:tav>
                                        <p:tav tm="100000">
                                          <p:val>
                                            <p:strVal val="#ppt_x"/>
                                          </p:val>
                                        </p:tav>
                                      </p:tavLst>
                                    </p:anim>
                                    <p:anim calcmode="lin" valueType="num">
                                      <p:cBhvr additive="base">
                                        <p:cTn id="8" dur="500" fill="hold"/>
                                        <p:tgtEl>
                                          <p:spTgt spid="9154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5461"/>
                                        </p:tgtEl>
                                        <p:attrNameLst>
                                          <p:attrName>style.visibility</p:attrName>
                                        </p:attrNameLst>
                                      </p:cBhvr>
                                      <p:to>
                                        <p:strVal val="visible"/>
                                      </p:to>
                                    </p:set>
                                    <p:anim calcmode="lin" valueType="num">
                                      <p:cBhvr additive="base">
                                        <p:cTn id="13" dur="500" fill="hold"/>
                                        <p:tgtEl>
                                          <p:spTgt spid="915461"/>
                                        </p:tgtEl>
                                        <p:attrNameLst>
                                          <p:attrName>ppt_x</p:attrName>
                                        </p:attrNameLst>
                                      </p:cBhvr>
                                      <p:tavLst>
                                        <p:tav tm="0">
                                          <p:val>
                                            <p:strVal val="0-#ppt_w/2"/>
                                          </p:val>
                                        </p:tav>
                                        <p:tav tm="100000">
                                          <p:val>
                                            <p:strVal val="#ppt_x"/>
                                          </p:val>
                                        </p:tav>
                                      </p:tavLst>
                                    </p:anim>
                                    <p:anim calcmode="lin" valueType="num">
                                      <p:cBhvr additive="base">
                                        <p:cTn id="14" dur="500" fill="hold"/>
                                        <p:tgtEl>
                                          <p:spTgt spid="915461"/>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1" grpId="0" autoUpdateAnimBg="0"/>
      <p:bldP spid="91546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1" name="Text Box 5"/>
          <p:cNvSpPr txBox="1">
            <a:spLocks noChangeArrowheads="1"/>
          </p:cNvSpPr>
          <p:nvPr/>
        </p:nvSpPr>
        <p:spPr bwMode="auto">
          <a:xfrm>
            <a:off x="302326" y="3603286"/>
            <a:ext cx="32389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u="sng" dirty="0" smtClean="0">
                <a:solidFill>
                  <a:srgbClr val="FF9900"/>
                </a:solidFill>
              </a:rPr>
              <a:t>Regulation ?</a:t>
            </a:r>
            <a:endParaRPr lang="en-US" altLang="en-US" sz="2000" dirty="0">
              <a:solidFill>
                <a:srgbClr val="FF9900"/>
              </a:solidFill>
            </a:endParaRPr>
          </a:p>
        </p:txBody>
      </p:sp>
      <p:sp>
        <p:nvSpPr>
          <p:cNvPr id="915464" name="Text Box 8"/>
          <p:cNvSpPr txBox="1">
            <a:spLocks noChangeArrowheads="1"/>
          </p:cNvSpPr>
          <p:nvPr/>
        </p:nvSpPr>
        <p:spPr bwMode="auto">
          <a:xfrm>
            <a:off x="381000" y="1773135"/>
            <a:ext cx="346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u="sng" dirty="0" smtClean="0">
                <a:solidFill>
                  <a:srgbClr val="3399FF"/>
                </a:solidFill>
              </a:rPr>
              <a:t>Education</a:t>
            </a:r>
            <a:endParaRPr lang="en-US" altLang="en-US" sz="2000" dirty="0">
              <a:solidFill>
                <a:srgbClr val="3399FF"/>
              </a:solidFill>
            </a:endParaRPr>
          </a:p>
        </p:txBody>
      </p:sp>
      <p:sp>
        <p:nvSpPr>
          <p:cNvPr id="2" name="Rectangle 1"/>
          <p:cNvSpPr/>
          <p:nvPr/>
        </p:nvSpPr>
        <p:spPr>
          <a:xfrm>
            <a:off x="212252" y="2611374"/>
            <a:ext cx="2470933" cy="646331"/>
          </a:xfrm>
          <a:prstGeom prst="rect">
            <a:avLst/>
          </a:prstGeom>
        </p:spPr>
        <p:txBody>
          <a:bodyPr wrap="none">
            <a:spAutoFit/>
          </a:bodyPr>
          <a:lstStyle/>
          <a:p>
            <a:r>
              <a:rPr lang="en-US" altLang="en-US" sz="3600" u="sng" dirty="0">
                <a:solidFill>
                  <a:srgbClr val="336600"/>
                </a:solidFill>
              </a:rPr>
              <a:t>$ Assistance</a:t>
            </a:r>
            <a:endParaRPr lang="en-US" sz="3600" dirty="0"/>
          </a:p>
        </p:txBody>
      </p:sp>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3182587" y="857250"/>
            <a:ext cx="4655127" cy="3429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0717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5464"/>
                                        </p:tgtEl>
                                        <p:attrNameLst>
                                          <p:attrName>style.visibility</p:attrName>
                                        </p:attrNameLst>
                                      </p:cBhvr>
                                      <p:to>
                                        <p:strVal val="visible"/>
                                      </p:to>
                                    </p:set>
                                    <p:anim calcmode="lin" valueType="num">
                                      <p:cBhvr additive="base">
                                        <p:cTn id="7" dur="500" fill="hold"/>
                                        <p:tgtEl>
                                          <p:spTgt spid="915464"/>
                                        </p:tgtEl>
                                        <p:attrNameLst>
                                          <p:attrName>ppt_x</p:attrName>
                                        </p:attrNameLst>
                                      </p:cBhvr>
                                      <p:tavLst>
                                        <p:tav tm="0">
                                          <p:val>
                                            <p:strVal val="0-#ppt_w/2"/>
                                          </p:val>
                                        </p:tav>
                                        <p:tav tm="100000">
                                          <p:val>
                                            <p:strVal val="#ppt_x"/>
                                          </p:val>
                                        </p:tav>
                                      </p:tavLst>
                                    </p:anim>
                                    <p:anim calcmode="lin" valueType="num">
                                      <p:cBhvr additive="base">
                                        <p:cTn id="8" dur="500" fill="hold"/>
                                        <p:tgtEl>
                                          <p:spTgt spid="91546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15461"/>
                                        </p:tgtEl>
                                        <p:attrNameLst>
                                          <p:attrName>style.visibility</p:attrName>
                                        </p:attrNameLst>
                                      </p:cBhvr>
                                      <p:to>
                                        <p:strVal val="visible"/>
                                      </p:to>
                                    </p:set>
                                    <p:anim calcmode="lin" valueType="num">
                                      <p:cBhvr additive="base">
                                        <p:cTn id="13" dur="500" fill="hold"/>
                                        <p:tgtEl>
                                          <p:spTgt spid="915461"/>
                                        </p:tgtEl>
                                        <p:attrNameLst>
                                          <p:attrName>ppt_x</p:attrName>
                                        </p:attrNameLst>
                                      </p:cBhvr>
                                      <p:tavLst>
                                        <p:tav tm="0">
                                          <p:val>
                                            <p:strVal val="0-#ppt_w/2"/>
                                          </p:val>
                                        </p:tav>
                                        <p:tav tm="100000">
                                          <p:val>
                                            <p:strVal val="#ppt_x"/>
                                          </p:val>
                                        </p:tav>
                                      </p:tavLst>
                                    </p:anim>
                                    <p:anim calcmode="lin" valueType="num">
                                      <p:cBhvr additive="base">
                                        <p:cTn id="14" dur="500" fill="hold"/>
                                        <p:tgtEl>
                                          <p:spTgt spid="915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1" grpId="0" autoUpdateAnimBg="0"/>
      <p:bldP spid="91546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64" name="Text Box 8"/>
          <p:cNvSpPr txBox="1">
            <a:spLocks noChangeArrowheads="1"/>
          </p:cNvSpPr>
          <p:nvPr/>
        </p:nvSpPr>
        <p:spPr bwMode="auto">
          <a:xfrm>
            <a:off x="381000" y="1773135"/>
            <a:ext cx="34636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600" u="sng" dirty="0" smtClean="0">
                <a:solidFill>
                  <a:srgbClr val="3399FF"/>
                </a:solidFill>
              </a:rPr>
              <a:t>Education</a:t>
            </a:r>
            <a:endParaRPr lang="en-US" altLang="en-US" sz="2000" dirty="0">
              <a:solidFill>
                <a:srgbClr val="3399FF"/>
              </a:solidFill>
            </a:endParaRPr>
          </a:p>
        </p:txBody>
      </p:sp>
      <p:sp>
        <p:nvSpPr>
          <p:cNvPr id="2" name="Rectangle 1"/>
          <p:cNvSpPr/>
          <p:nvPr/>
        </p:nvSpPr>
        <p:spPr>
          <a:xfrm>
            <a:off x="212252" y="2611374"/>
            <a:ext cx="2470933" cy="646331"/>
          </a:xfrm>
          <a:prstGeom prst="rect">
            <a:avLst/>
          </a:prstGeom>
        </p:spPr>
        <p:txBody>
          <a:bodyPr wrap="none">
            <a:spAutoFit/>
          </a:bodyPr>
          <a:lstStyle/>
          <a:p>
            <a:r>
              <a:rPr lang="en-US" altLang="en-US" sz="3600" u="sng" dirty="0">
                <a:solidFill>
                  <a:srgbClr val="336600"/>
                </a:solidFill>
              </a:rPr>
              <a:t>$ Assistance</a:t>
            </a:r>
            <a:endParaRPr lang="en-US" sz="3600" dirty="0"/>
          </a:p>
        </p:txBody>
      </p:sp>
      <p:pic>
        <p:nvPicPr>
          <p:cNvPr id="6" name="Picture 5"/>
          <p:cNvPicPr/>
          <p:nvPr/>
        </p:nvPicPr>
        <p:blipFill>
          <a:blip r:embed="rId3" cstate="email">
            <a:extLst>
              <a:ext uri="{28A0092B-C50C-407E-A947-70E740481C1C}">
                <a14:useLocalDpi xmlns:a14="http://schemas.microsoft.com/office/drawing/2010/main" val="0"/>
              </a:ext>
            </a:extLst>
          </a:blip>
          <a:stretch>
            <a:fillRect/>
          </a:stretch>
        </p:blipFill>
        <p:spPr>
          <a:xfrm>
            <a:off x="3122571" y="644104"/>
            <a:ext cx="5297034" cy="35507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0843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15464"/>
                                        </p:tgtEl>
                                        <p:attrNameLst>
                                          <p:attrName>style.visibility</p:attrName>
                                        </p:attrNameLst>
                                      </p:cBhvr>
                                      <p:to>
                                        <p:strVal val="visible"/>
                                      </p:to>
                                    </p:set>
                                    <p:anim calcmode="lin" valueType="num">
                                      <p:cBhvr additive="base">
                                        <p:cTn id="7" dur="500" fill="hold"/>
                                        <p:tgtEl>
                                          <p:spTgt spid="915464"/>
                                        </p:tgtEl>
                                        <p:attrNameLst>
                                          <p:attrName>ppt_x</p:attrName>
                                        </p:attrNameLst>
                                      </p:cBhvr>
                                      <p:tavLst>
                                        <p:tav tm="0">
                                          <p:val>
                                            <p:strVal val="0-#ppt_w/2"/>
                                          </p:val>
                                        </p:tav>
                                        <p:tav tm="100000">
                                          <p:val>
                                            <p:strVal val="#ppt_x"/>
                                          </p:val>
                                        </p:tav>
                                      </p:tavLst>
                                    </p:anim>
                                    <p:anim calcmode="lin" valueType="num">
                                      <p:cBhvr additive="base">
                                        <p:cTn id="8" dur="500" fill="hold"/>
                                        <p:tgtEl>
                                          <p:spTgt spid="9154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171450"/>
            <a:ext cx="7727950" cy="695325"/>
          </a:xfrm>
        </p:spPr>
        <p:txBody>
          <a:bodyPr>
            <a:normAutofit fontScale="90000"/>
          </a:bodyPr>
          <a:lstStyle/>
          <a:p>
            <a:pPr eaLnBrk="1" hangingPunct="1">
              <a:defRPr/>
            </a:pPr>
            <a:r>
              <a:rPr lang="en-US" sz="4000" b="1" dirty="0" smtClean="0">
                <a:solidFill>
                  <a:schemeClr val="accent6"/>
                </a:solidFill>
              </a:rPr>
              <a:t>Multiple Benefits </a:t>
            </a:r>
            <a:br>
              <a:rPr lang="en-US" sz="4000" b="1" dirty="0" smtClean="0">
                <a:solidFill>
                  <a:schemeClr val="accent6"/>
                </a:solidFill>
              </a:rPr>
            </a:br>
            <a:r>
              <a:rPr lang="en-US" sz="4000" b="1" dirty="0" smtClean="0">
                <a:solidFill>
                  <a:schemeClr val="accent6"/>
                </a:solidFill>
              </a:rPr>
              <a:t> </a:t>
            </a:r>
            <a:r>
              <a:rPr lang="en-US" sz="2800" b="1" dirty="0" smtClean="0">
                <a:solidFill>
                  <a:schemeClr val="accent6"/>
                </a:solidFill>
              </a:rPr>
              <a:t>Wetland Restorations &amp; Riparian Buffers</a:t>
            </a:r>
          </a:p>
        </p:txBody>
      </p:sp>
      <p:pic>
        <p:nvPicPr>
          <p:cNvPr id="17411" name="Picture 6" descr="npo0000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101328"/>
            <a:ext cx="5334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4"/>
          <p:cNvSpPr txBox="1">
            <a:spLocks noChangeArrowheads="1"/>
          </p:cNvSpPr>
          <p:nvPr/>
        </p:nvSpPr>
        <p:spPr bwMode="auto">
          <a:xfrm>
            <a:off x="5715000" y="523767"/>
            <a:ext cx="3429000" cy="5262979"/>
          </a:xfrm>
          <a:prstGeom prst="rect">
            <a:avLst/>
          </a:prstGeom>
          <a:noFill/>
          <a:ln w="9525">
            <a:noFill/>
            <a:miter lim="800000"/>
            <a:headEnd/>
            <a:tailEnd/>
          </a:ln>
          <a:effectLst/>
        </p:spPr>
        <p:txBody>
          <a:bodyPr>
            <a:spAutoFit/>
          </a:bodyPr>
          <a:lstStyle/>
          <a:p>
            <a:pPr marL="457200" indent="-457200">
              <a:defRPr/>
            </a:pPr>
            <a:r>
              <a:rPr lang="en-US" sz="2400" u="sng" dirty="0">
                <a:solidFill>
                  <a:schemeClr val="tx2"/>
                </a:solidFill>
                <a:effectLst>
                  <a:outerShdw blurRad="38100" dist="38100" dir="2700000" algn="tl">
                    <a:srgbClr val="000000">
                      <a:alpha val="43137"/>
                    </a:srgbClr>
                  </a:outerShdw>
                </a:effectLst>
                <a:latin typeface="Times New Roman" pitchFamily="18" charset="0"/>
              </a:rPr>
              <a:t>Benefits</a:t>
            </a:r>
            <a:endParaRPr lang="en-US" sz="2400" u="sng" dirty="0">
              <a:effectLst>
                <a:outerShdw blurRad="38100" dist="38100" dir="2700000" algn="tl">
                  <a:srgbClr val="000000">
                    <a:alpha val="43137"/>
                  </a:srgbClr>
                </a:outerShdw>
              </a:effectLst>
              <a:latin typeface="Times New Roman" pitchFamily="18" charset="0"/>
            </a:endParaRPr>
          </a:p>
          <a:p>
            <a:pPr marL="457200" indent="-457200">
              <a:buFontTx/>
              <a:buChar char="•"/>
              <a:defRPr/>
            </a:pPr>
            <a:r>
              <a:rPr lang="en-US" sz="2400" dirty="0">
                <a:latin typeface="Times New Roman" pitchFamily="18" charset="0"/>
              </a:rPr>
              <a:t>Nutrient Reduction</a:t>
            </a:r>
          </a:p>
          <a:p>
            <a:pPr marL="457200" indent="-457200">
              <a:buFontTx/>
              <a:buChar char="•"/>
              <a:defRPr/>
            </a:pPr>
            <a:r>
              <a:rPr lang="en-US" sz="2400" dirty="0">
                <a:latin typeface="Times New Roman" pitchFamily="18" charset="0"/>
              </a:rPr>
              <a:t>Flood Control</a:t>
            </a:r>
          </a:p>
          <a:p>
            <a:pPr marL="457200" indent="-457200">
              <a:buFontTx/>
              <a:buChar char="•"/>
              <a:defRPr/>
            </a:pPr>
            <a:r>
              <a:rPr lang="en-US" sz="2400" dirty="0">
                <a:latin typeface="Times New Roman" pitchFamily="18" charset="0"/>
              </a:rPr>
              <a:t>Wildlife and Native Plant </a:t>
            </a:r>
            <a:r>
              <a:rPr lang="en-US" sz="2400" dirty="0" smtClean="0">
                <a:latin typeface="Times New Roman" pitchFamily="18" charset="0"/>
              </a:rPr>
              <a:t>Habitats</a:t>
            </a:r>
          </a:p>
          <a:p>
            <a:pPr marL="457200" indent="-457200">
              <a:buFontTx/>
              <a:buChar char="•"/>
              <a:defRPr/>
            </a:pPr>
            <a:r>
              <a:rPr lang="en-US" sz="2400" dirty="0" smtClean="0">
                <a:latin typeface="Times New Roman" pitchFamily="18" charset="0"/>
              </a:rPr>
              <a:t>Pollinator protection</a:t>
            </a:r>
            <a:endParaRPr lang="en-US" sz="2400" dirty="0">
              <a:latin typeface="Times New Roman" pitchFamily="18" charset="0"/>
            </a:endParaRPr>
          </a:p>
          <a:p>
            <a:pPr marL="457200" indent="-457200">
              <a:buFontTx/>
              <a:buChar char="•"/>
              <a:defRPr/>
            </a:pPr>
            <a:r>
              <a:rPr lang="en-US" sz="2400" dirty="0">
                <a:latin typeface="Times New Roman" pitchFamily="18" charset="0"/>
              </a:rPr>
              <a:t>Carbon Sequestration</a:t>
            </a:r>
          </a:p>
          <a:p>
            <a:pPr marL="457200" indent="-457200">
              <a:buFontTx/>
              <a:buChar char="•"/>
              <a:defRPr/>
            </a:pPr>
            <a:r>
              <a:rPr lang="en-US" sz="2400" dirty="0">
                <a:latin typeface="Times New Roman" pitchFamily="18" charset="0"/>
              </a:rPr>
              <a:t>Recreation</a:t>
            </a:r>
          </a:p>
          <a:p>
            <a:pPr marL="457200" indent="-457200">
              <a:buFontTx/>
              <a:buChar char="•"/>
              <a:defRPr/>
            </a:pPr>
            <a:r>
              <a:rPr lang="en-US" sz="2400" dirty="0" smtClean="0">
                <a:latin typeface="Times New Roman" pitchFamily="18" charset="0"/>
              </a:rPr>
              <a:t>Erosion Control</a:t>
            </a:r>
            <a:endParaRPr lang="en-US" sz="2400" dirty="0">
              <a:latin typeface="Times New Roman" pitchFamily="18" charset="0"/>
            </a:endParaRPr>
          </a:p>
          <a:p>
            <a:pPr marL="457200" indent="-457200">
              <a:buFontTx/>
              <a:buChar char="•"/>
              <a:defRPr/>
            </a:pPr>
            <a:r>
              <a:rPr lang="en-US" sz="2400" dirty="0">
                <a:latin typeface="Times New Roman" pitchFamily="18" charset="0"/>
              </a:rPr>
              <a:t>Nitrate Removal</a:t>
            </a:r>
          </a:p>
          <a:p>
            <a:pPr marL="457200" indent="-457200">
              <a:buFontTx/>
              <a:buChar char="•"/>
              <a:defRPr/>
            </a:pPr>
            <a:r>
              <a:rPr lang="en-US" sz="2400" dirty="0" err="1">
                <a:latin typeface="Times New Roman" pitchFamily="18" charset="0"/>
              </a:rPr>
              <a:t>Biofuel</a:t>
            </a:r>
            <a:r>
              <a:rPr lang="en-US" sz="2400" dirty="0">
                <a:latin typeface="Times New Roman" pitchFamily="18" charset="0"/>
              </a:rPr>
              <a:t> production</a:t>
            </a:r>
          </a:p>
          <a:p>
            <a:pPr marL="457200" indent="-457200">
              <a:defRPr/>
            </a:pPr>
            <a:endParaRPr lang="en-US" sz="2400" dirty="0">
              <a:latin typeface="Times New Roman" pitchFamily="18" charset="0"/>
            </a:endParaRPr>
          </a:p>
          <a:p>
            <a:pPr marL="457200" indent="-457200">
              <a:buFontTx/>
              <a:buChar char="•"/>
              <a:defRPr/>
            </a:pPr>
            <a:endParaRPr lang="en-US" sz="2400" dirty="0">
              <a:latin typeface="Times New Roman" pitchFamily="18" charset="0"/>
            </a:endParaRPr>
          </a:p>
          <a:p>
            <a:pPr marL="457200" indent="-457200">
              <a:defRPr/>
            </a:pPr>
            <a:endParaRPr lang="en-US" sz="2400" dirty="0">
              <a:latin typeface="Times New Roman" pitchFamily="18" charset="0"/>
            </a:endParaRPr>
          </a:p>
        </p:txBody>
      </p:sp>
      <p:pic>
        <p:nvPicPr>
          <p:cNvPr id="17414" name="Picture 6"/>
          <p:cNvPicPr>
            <a:picLocks noChangeAspect="1" noChangeArrowheads="1"/>
          </p:cNvPicPr>
          <p:nvPr/>
        </p:nvPicPr>
        <p:blipFill>
          <a:blip r:embed="rId4" cstate="email">
            <a:lum bright="12000"/>
            <a:extLst>
              <a:ext uri="{28A0092B-C50C-407E-A947-70E740481C1C}">
                <a14:useLocalDpi xmlns:a14="http://schemas.microsoft.com/office/drawing/2010/main" val="0"/>
              </a:ext>
            </a:extLst>
          </a:blip>
          <a:srcRect/>
          <a:stretch>
            <a:fillRect/>
          </a:stretch>
        </p:blipFill>
        <p:spPr bwMode="auto">
          <a:xfrm>
            <a:off x="0" y="108585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06652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3" name="Picture 3" descr="E:\JD #8\JD#8.bmp"/>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3813" y="1877616"/>
            <a:ext cx="6561137" cy="3265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0" name="Object 0"/>
          <p:cNvGraphicFramePr>
            <a:graphicFrameLocks noChangeAspect="1"/>
          </p:cNvGraphicFramePr>
          <p:nvPr/>
        </p:nvGraphicFramePr>
        <p:xfrm>
          <a:off x="3505200" y="857250"/>
          <a:ext cx="5638800" cy="3171825"/>
        </p:xfrm>
        <a:graphic>
          <a:graphicData uri="http://schemas.openxmlformats.org/presentationml/2006/ole">
            <mc:AlternateContent xmlns:mc="http://schemas.openxmlformats.org/markup-compatibility/2006">
              <mc:Choice xmlns:v="urn:schemas-microsoft-com:vml" Requires="v">
                <p:oleObj spid="_x0000_s1034" name="Photo Editor Photo" r:id="rId5" imgW="6095238" imgH="4571429" progId="MSPhotoEd.3">
                  <p:embed/>
                </p:oleObj>
              </mc:Choice>
              <mc:Fallback>
                <p:oleObj name="Photo Editor Photo" r:id="rId5" imgW="6095238" imgH="4571429"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857250"/>
                        <a:ext cx="56388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1" name="Rectangle 2"/>
          <p:cNvSpPr>
            <a:spLocks noGrp="1" noChangeArrowheads="1"/>
          </p:cNvSpPr>
          <p:nvPr>
            <p:ph type="title"/>
          </p:nvPr>
        </p:nvSpPr>
        <p:spPr>
          <a:xfrm>
            <a:off x="546265" y="628650"/>
            <a:ext cx="8534400" cy="457200"/>
          </a:xfrm>
        </p:spPr>
        <p:txBody>
          <a:bodyPr>
            <a:normAutofit fontScale="90000"/>
          </a:bodyPr>
          <a:lstStyle/>
          <a:p>
            <a:pPr eaLnBrk="1" hangingPunct="1"/>
            <a:r>
              <a:rPr lang="en-US" altLang="en-US" sz="3600" b="1" dirty="0" smtClean="0">
                <a:solidFill>
                  <a:srgbClr val="3333CC"/>
                </a:solidFill>
              </a:rPr>
              <a:t>2-Stage Channel – Swift County JD #8</a:t>
            </a:r>
          </a:p>
        </p:txBody>
      </p:sp>
    </p:spTree>
    <p:extLst>
      <p:ext uri="{BB962C8B-B14F-4D97-AF65-F5344CB8AC3E}">
        <p14:creationId xmlns:p14="http://schemas.microsoft.com/office/powerpoint/2010/main" val="2035956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96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815607"/>
            <a:ext cx="7772400" cy="1572857"/>
          </a:xfrm>
        </p:spPr>
        <p:txBody>
          <a:bodyPr/>
          <a:lstStyle/>
          <a:p>
            <a:pPr marL="0" indent="0"/>
            <a:r>
              <a:rPr lang="en-US" sz="4000" dirty="0" smtClean="0"/>
              <a:t>BWSR mission:  </a:t>
            </a:r>
            <a:r>
              <a:rPr lang="en-US" sz="2800" b="0" dirty="0" smtClean="0"/>
              <a:t>Improve </a:t>
            </a:r>
            <a:r>
              <a:rPr lang="en-US" sz="2800" b="0" dirty="0"/>
              <a:t>and protect Minnesota's water and soil resources by working in partnership with local organizations and private landowners </a:t>
            </a:r>
            <a:endParaRPr lang="en-US" sz="2800" b="0" dirty="0" smtClean="0"/>
          </a:p>
        </p:txBody>
      </p:sp>
      <p:sp>
        <p:nvSpPr>
          <p:cNvPr id="3" name="Subtitle 2"/>
          <p:cNvSpPr>
            <a:spLocks noGrp="1"/>
          </p:cNvSpPr>
          <p:nvPr>
            <p:ph type="subTitle" idx="1"/>
          </p:nvPr>
        </p:nvSpPr>
        <p:spPr>
          <a:xfrm>
            <a:off x="1371600" y="2925861"/>
            <a:ext cx="7772400" cy="1571720"/>
          </a:xfrm>
        </p:spPr>
        <p:txBody>
          <a:bodyPr/>
          <a:lstStyle/>
          <a:p>
            <a:r>
              <a:rPr lang="en-US" sz="4000" dirty="0"/>
              <a:t>BWSR </a:t>
            </a:r>
            <a:r>
              <a:rPr lang="en-US" sz="4000" dirty="0" smtClean="0"/>
              <a:t>focus: on-the-ground conservation and clean water results</a:t>
            </a:r>
          </a:p>
        </p:txBody>
      </p:sp>
    </p:spTree>
    <p:extLst>
      <p:ext uri="{BB962C8B-B14F-4D97-AF65-F5344CB8AC3E}">
        <p14:creationId xmlns:p14="http://schemas.microsoft.com/office/powerpoint/2010/main" val="654880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724400" y="285008"/>
            <a:ext cx="3980213" cy="915142"/>
          </a:xfrm>
        </p:spPr>
        <p:txBody>
          <a:bodyPr>
            <a:normAutofit fontScale="90000"/>
          </a:bodyPr>
          <a:lstStyle/>
          <a:p>
            <a:pPr eaLnBrk="1" hangingPunct="1">
              <a:defRPr/>
            </a:pPr>
            <a:r>
              <a:rPr lang="en-US" sz="4000" dirty="0" smtClean="0">
                <a:solidFill>
                  <a:schemeClr val="accent2">
                    <a:lumMod val="10000"/>
                  </a:schemeClr>
                </a:solidFill>
              </a:rPr>
              <a:t>Re-invest In Minnesota (RIM) Reserve</a:t>
            </a:r>
          </a:p>
        </p:txBody>
      </p:sp>
      <p:pic>
        <p:nvPicPr>
          <p:cNvPr id="18435"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600" y="114300"/>
            <a:ext cx="4470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24400" y="1543050"/>
            <a:ext cx="44196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3"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4015978"/>
            <a:ext cx="1524000" cy="112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6" name="Text Box 14"/>
          <p:cNvSpPr txBox="1">
            <a:spLocks noChangeArrowheads="1"/>
          </p:cNvSpPr>
          <p:nvPr/>
        </p:nvSpPr>
        <p:spPr bwMode="auto">
          <a:xfrm>
            <a:off x="4800600" y="3657600"/>
            <a:ext cx="4331635" cy="492443"/>
          </a:xfrm>
          <a:prstGeom prst="rect">
            <a:avLst/>
          </a:prstGeom>
          <a:noFill/>
          <a:ln w="9525">
            <a:noFill/>
            <a:miter lim="800000"/>
            <a:headEnd/>
            <a:tailEnd/>
          </a:ln>
          <a:effectLst/>
        </p:spPr>
        <p:txBody>
          <a:bodyPr wrap="none">
            <a:spAutoFit/>
          </a:bodyPr>
          <a:lstStyle/>
          <a:p>
            <a:pPr>
              <a:defRPr/>
            </a:pPr>
            <a:r>
              <a:rPr lang="en-US" dirty="0">
                <a:effectLst>
                  <a:outerShdw blurRad="38100" dist="38100" dir="2700000" algn="tl">
                    <a:srgbClr val="000000">
                      <a:alpha val="43137"/>
                    </a:srgbClr>
                  </a:outerShdw>
                </a:effectLst>
                <a:latin typeface="Arial" charset="0"/>
              </a:rPr>
              <a:t>USGS, July 2008 </a:t>
            </a:r>
          </a:p>
          <a:p>
            <a:pPr>
              <a:defRPr/>
            </a:pPr>
            <a:r>
              <a:rPr lang="en-US" sz="800" dirty="0">
                <a:effectLst>
                  <a:outerShdw blurRad="38100" dist="38100" dir="2700000" algn="tl">
                    <a:srgbClr val="000000">
                      <a:alpha val="43137"/>
                    </a:srgbClr>
                  </a:outerShdw>
                </a:effectLst>
                <a:latin typeface="Arial" charset="0"/>
              </a:rPr>
              <a:t>EFFECTS OF AGRICULTURAL LAND RETIREMENT IN THE MINNESOTA RIVER BASIN</a:t>
            </a:r>
          </a:p>
        </p:txBody>
      </p:sp>
    </p:spTree>
    <p:extLst>
      <p:ext uri="{BB962C8B-B14F-4D97-AF65-F5344CB8AC3E}">
        <p14:creationId xmlns:p14="http://schemas.microsoft.com/office/powerpoint/2010/main" val="17722172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0" y="0"/>
            <a:ext cx="9144000" cy="5143500"/>
          </a:xfrm>
          <a:ln>
            <a:solidFill>
              <a:srgbClr val="000000"/>
            </a:solidFill>
            <a:miter lim="800000"/>
            <a:headEnd/>
            <a:tailEnd/>
          </a:ln>
        </p:spPr>
      </p:pic>
      <p:sp>
        <p:nvSpPr>
          <p:cNvPr id="62466" name="Rectangle 2"/>
          <p:cNvSpPr>
            <a:spLocks noGrp="1" noChangeArrowheads="1"/>
          </p:cNvSpPr>
          <p:nvPr>
            <p:ph type="title"/>
          </p:nvPr>
        </p:nvSpPr>
        <p:spPr>
          <a:xfrm>
            <a:off x="0" y="4629150"/>
            <a:ext cx="4343400" cy="514350"/>
          </a:xfrm>
          <a:solidFill>
            <a:schemeClr val="tx1"/>
          </a:solidFill>
        </p:spPr>
        <p:txBody>
          <a:bodyPr>
            <a:normAutofit fontScale="90000"/>
          </a:bodyPr>
          <a:lstStyle/>
          <a:p>
            <a:pPr eaLnBrk="1" hangingPunct="1">
              <a:defRPr/>
            </a:pPr>
            <a:r>
              <a:rPr lang="en-US" sz="1800" dirty="0" smtClean="0">
                <a:solidFill>
                  <a:schemeClr val="accent3"/>
                </a:solidFill>
              </a:rPr>
              <a:t>Dalen Coulee, Clay &amp; Norman Counties</a:t>
            </a:r>
            <a:br>
              <a:rPr lang="en-US" sz="1800" dirty="0" smtClean="0">
                <a:solidFill>
                  <a:schemeClr val="accent3"/>
                </a:solidFill>
              </a:rPr>
            </a:br>
            <a:r>
              <a:rPr lang="en-US" sz="1800" dirty="0" smtClean="0">
                <a:solidFill>
                  <a:schemeClr val="accent3"/>
                </a:solidFill>
              </a:rPr>
              <a:t> Wild Rice Watershed District</a:t>
            </a:r>
          </a:p>
        </p:txBody>
      </p:sp>
      <p:sp>
        <p:nvSpPr>
          <p:cNvPr id="62468" name="Freeform 4"/>
          <p:cNvSpPr>
            <a:spLocks/>
          </p:cNvSpPr>
          <p:nvPr/>
        </p:nvSpPr>
        <p:spPr bwMode="auto">
          <a:xfrm>
            <a:off x="4730751" y="1443038"/>
            <a:ext cx="3349625" cy="3676650"/>
          </a:xfrm>
          <a:custGeom>
            <a:avLst/>
            <a:gdLst/>
            <a:ahLst/>
            <a:cxnLst>
              <a:cxn ang="0">
                <a:pos x="0" y="3088"/>
              </a:cxn>
              <a:cxn ang="0">
                <a:pos x="67" y="3061"/>
              </a:cxn>
              <a:cxn ang="0">
                <a:pos x="242" y="3028"/>
              </a:cxn>
              <a:cxn ang="0">
                <a:pos x="295" y="3001"/>
              </a:cxn>
              <a:cxn ang="0">
                <a:pos x="329" y="2974"/>
              </a:cxn>
              <a:cxn ang="0">
                <a:pos x="342" y="2954"/>
              </a:cxn>
              <a:cxn ang="0">
                <a:pos x="416" y="2900"/>
              </a:cxn>
              <a:cxn ang="0">
                <a:pos x="489" y="2853"/>
              </a:cxn>
              <a:cxn ang="0">
                <a:pos x="523" y="2833"/>
              </a:cxn>
              <a:cxn ang="0">
                <a:pos x="563" y="2807"/>
              </a:cxn>
              <a:cxn ang="0">
                <a:pos x="650" y="2746"/>
              </a:cxn>
              <a:cxn ang="0">
                <a:pos x="771" y="2679"/>
              </a:cxn>
              <a:cxn ang="0">
                <a:pos x="858" y="2619"/>
              </a:cxn>
              <a:cxn ang="0">
                <a:pos x="938" y="2565"/>
              </a:cxn>
              <a:cxn ang="0">
                <a:pos x="1072" y="2438"/>
              </a:cxn>
              <a:cxn ang="0">
                <a:pos x="1085" y="2418"/>
              </a:cxn>
              <a:cxn ang="0">
                <a:pos x="1099" y="2405"/>
              </a:cxn>
              <a:cxn ang="0">
                <a:pos x="1126" y="2365"/>
              </a:cxn>
              <a:cxn ang="0">
                <a:pos x="1166" y="2298"/>
              </a:cxn>
              <a:cxn ang="0">
                <a:pos x="1206" y="2197"/>
              </a:cxn>
              <a:cxn ang="0">
                <a:pos x="1240" y="2123"/>
              </a:cxn>
              <a:cxn ang="0">
                <a:pos x="1246" y="2103"/>
              </a:cxn>
              <a:cxn ang="0">
                <a:pos x="1260" y="2083"/>
              </a:cxn>
              <a:cxn ang="0">
                <a:pos x="1273" y="2030"/>
              </a:cxn>
              <a:cxn ang="0">
                <a:pos x="1347" y="1742"/>
              </a:cxn>
              <a:cxn ang="0">
                <a:pos x="1440" y="1413"/>
              </a:cxn>
              <a:cxn ang="0">
                <a:pos x="1481" y="1280"/>
              </a:cxn>
              <a:cxn ang="0">
                <a:pos x="1541" y="1079"/>
              </a:cxn>
              <a:cxn ang="0">
                <a:pos x="1581" y="971"/>
              </a:cxn>
              <a:cxn ang="0">
                <a:pos x="1635" y="858"/>
              </a:cxn>
              <a:cxn ang="0">
                <a:pos x="1675" y="764"/>
              </a:cxn>
              <a:cxn ang="0">
                <a:pos x="1715" y="663"/>
              </a:cxn>
              <a:cxn ang="0">
                <a:pos x="1755" y="570"/>
              </a:cxn>
              <a:cxn ang="0">
                <a:pos x="1789" y="489"/>
              </a:cxn>
              <a:cxn ang="0">
                <a:pos x="1816" y="429"/>
              </a:cxn>
              <a:cxn ang="0">
                <a:pos x="1836" y="389"/>
              </a:cxn>
              <a:cxn ang="0">
                <a:pos x="1903" y="228"/>
              </a:cxn>
              <a:cxn ang="0">
                <a:pos x="1936" y="154"/>
              </a:cxn>
              <a:cxn ang="0">
                <a:pos x="1963" y="101"/>
              </a:cxn>
              <a:cxn ang="0">
                <a:pos x="1983" y="40"/>
              </a:cxn>
              <a:cxn ang="0">
                <a:pos x="2110" y="0"/>
              </a:cxn>
            </a:cxnLst>
            <a:rect l="0" t="0" r="r" b="b"/>
            <a:pathLst>
              <a:path w="2110" h="3088">
                <a:moveTo>
                  <a:pt x="0" y="3088"/>
                </a:moveTo>
                <a:cubicBezTo>
                  <a:pt x="24" y="3080"/>
                  <a:pt x="41" y="3065"/>
                  <a:pt x="67" y="3061"/>
                </a:cubicBezTo>
                <a:cubicBezTo>
                  <a:pt x="128" y="3052"/>
                  <a:pt x="183" y="3045"/>
                  <a:pt x="242" y="3028"/>
                </a:cubicBezTo>
                <a:cubicBezTo>
                  <a:pt x="258" y="3011"/>
                  <a:pt x="273" y="3009"/>
                  <a:pt x="295" y="3001"/>
                </a:cubicBezTo>
                <a:cubicBezTo>
                  <a:pt x="305" y="2991"/>
                  <a:pt x="319" y="2984"/>
                  <a:pt x="329" y="2974"/>
                </a:cubicBezTo>
                <a:cubicBezTo>
                  <a:pt x="335" y="2968"/>
                  <a:pt x="336" y="2960"/>
                  <a:pt x="342" y="2954"/>
                </a:cubicBezTo>
                <a:cubicBezTo>
                  <a:pt x="364" y="2932"/>
                  <a:pt x="389" y="2915"/>
                  <a:pt x="416" y="2900"/>
                </a:cubicBezTo>
                <a:cubicBezTo>
                  <a:pt x="443" y="2885"/>
                  <a:pt x="462" y="2863"/>
                  <a:pt x="489" y="2853"/>
                </a:cubicBezTo>
                <a:cubicBezTo>
                  <a:pt x="538" y="2807"/>
                  <a:pt x="464" y="2873"/>
                  <a:pt x="523" y="2833"/>
                </a:cubicBezTo>
                <a:cubicBezTo>
                  <a:pt x="570" y="2802"/>
                  <a:pt x="518" y="2820"/>
                  <a:pt x="563" y="2807"/>
                </a:cubicBezTo>
                <a:cubicBezTo>
                  <a:pt x="590" y="2778"/>
                  <a:pt x="621" y="2773"/>
                  <a:pt x="650" y="2746"/>
                </a:cubicBezTo>
                <a:cubicBezTo>
                  <a:pt x="682" y="2717"/>
                  <a:pt x="730" y="2693"/>
                  <a:pt x="771" y="2679"/>
                </a:cubicBezTo>
                <a:cubicBezTo>
                  <a:pt x="786" y="2656"/>
                  <a:pt x="831" y="2629"/>
                  <a:pt x="858" y="2619"/>
                </a:cubicBezTo>
                <a:cubicBezTo>
                  <a:pt x="876" y="2601"/>
                  <a:pt x="914" y="2573"/>
                  <a:pt x="938" y="2565"/>
                </a:cubicBezTo>
                <a:cubicBezTo>
                  <a:pt x="984" y="2522"/>
                  <a:pt x="1033" y="2489"/>
                  <a:pt x="1072" y="2438"/>
                </a:cubicBezTo>
                <a:cubicBezTo>
                  <a:pt x="1077" y="2432"/>
                  <a:pt x="1080" y="2424"/>
                  <a:pt x="1085" y="2418"/>
                </a:cubicBezTo>
                <a:cubicBezTo>
                  <a:pt x="1089" y="2413"/>
                  <a:pt x="1095" y="2410"/>
                  <a:pt x="1099" y="2405"/>
                </a:cubicBezTo>
                <a:cubicBezTo>
                  <a:pt x="1109" y="2392"/>
                  <a:pt x="1126" y="2365"/>
                  <a:pt x="1126" y="2365"/>
                </a:cubicBezTo>
                <a:cubicBezTo>
                  <a:pt x="1132" y="2345"/>
                  <a:pt x="1151" y="2312"/>
                  <a:pt x="1166" y="2298"/>
                </a:cubicBezTo>
                <a:cubicBezTo>
                  <a:pt x="1178" y="2263"/>
                  <a:pt x="1190" y="2230"/>
                  <a:pt x="1206" y="2197"/>
                </a:cubicBezTo>
                <a:cubicBezTo>
                  <a:pt x="1219" y="2170"/>
                  <a:pt x="1218" y="2145"/>
                  <a:pt x="1240" y="2123"/>
                </a:cubicBezTo>
                <a:cubicBezTo>
                  <a:pt x="1242" y="2116"/>
                  <a:pt x="1243" y="2109"/>
                  <a:pt x="1246" y="2103"/>
                </a:cubicBezTo>
                <a:cubicBezTo>
                  <a:pt x="1250" y="2096"/>
                  <a:pt x="1257" y="2090"/>
                  <a:pt x="1260" y="2083"/>
                </a:cubicBezTo>
                <a:cubicBezTo>
                  <a:pt x="1267" y="2066"/>
                  <a:pt x="1268" y="2048"/>
                  <a:pt x="1273" y="2030"/>
                </a:cubicBezTo>
                <a:cubicBezTo>
                  <a:pt x="1285" y="1934"/>
                  <a:pt x="1315" y="1834"/>
                  <a:pt x="1347" y="1742"/>
                </a:cubicBezTo>
                <a:cubicBezTo>
                  <a:pt x="1385" y="1635"/>
                  <a:pt x="1410" y="1523"/>
                  <a:pt x="1440" y="1413"/>
                </a:cubicBezTo>
                <a:cubicBezTo>
                  <a:pt x="1452" y="1368"/>
                  <a:pt x="1470" y="1325"/>
                  <a:pt x="1481" y="1280"/>
                </a:cubicBezTo>
                <a:cubicBezTo>
                  <a:pt x="1498" y="1212"/>
                  <a:pt x="1521" y="1146"/>
                  <a:pt x="1541" y="1079"/>
                </a:cubicBezTo>
                <a:cubicBezTo>
                  <a:pt x="1552" y="1043"/>
                  <a:pt x="1555" y="999"/>
                  <a:pt x="1581" y="971"/>
                </a:cubicBezTo>
                <a:cubicBezTo>
                  <a:pt x="1591" y="942"/>
                  <a:pt x="1614" y="878"/>
                  <a:pt x="1635" y="858"/>
                </a:cubicBezTo>
                <a:cubicBezTo>
                  <a:pt x="1644" y="827"/>
                  <a:pt x="1651" y="786"/>
                  <a:pt x="1675" y="764"/>
                </a:cubicBezTo>
                <a:cubicBezTo>
                  <a:pt x="1687" y="729"/>
                  <a:pt x="1695" y="694"/>
                  <a:pt x="1715" y="663"/>
                </a:cubicBezTo>
                <a:cubicBezTo>
                  <a:pt x="1724" y="630"/>
                  <a:pt x="1741" y="601"/>
                  <a:pt x="1755" y="570"/>
                </a:cubicBezTo>
                <a:cubicBezTo>
                  <a:pt x="1769" y="539"/>
                  <a:pt x="1770" y="516"/>
                  <a:pt x="1789" y="489"/>
                </a:cubicBezTo>
                <a:cubicBezTo>
                  <a:pt x="1796" y="466"/>
                  <a:pt x="1802" y="449"/>
                  <a:pt x="1816" y="429"/>
                </a:cubicBezTo>
                <a:cubicBezTo>
                  <a:pt x="1831" y="379"/>
                  <a:pt x="1810" y="440"/>
                  <a:pt x="1836" y="389"/>
                </a:cubicBezTo>
                <a:cubicBezTo>
                  <a:pt x="1862" y="336"/>
                  <a:pt x="1869" y="277"/>
                  <a:pt x="1903" y="228"/>
                </a:cubicBezTo>
                <a:cubicBezTo>
                  <a:pt x="1911" y="200"/>
                  <a:pt x="1916" y="175"/>
                  <a:pt x="1936" y="154"/>
                </a:cubicBezTo>
                <a:cubicBezTo>
                  <a:pt x="1944" y="132"/>
                  <a:pt x="1946" y="117"/>
                  <a:pt x="1963" y="101"/>
                </a:cubicBezTo>
                <a:cubicBezTo>
                  <a:pt x="1970" y="81"/>
                  <a:pt x="1965" y="52"/>
                  <a:pt x="1983" y="40"/>
                </a:cubicBezTo>
                <a:cubicBezTo>
                  <a:pt x="2028" y="11"/>
                  <a:pt x="2052" y="0"/>
                  <a:pt x="2110" y="0"/>
                </a:cubicBezTo>
              </a:path>
            </a:pathLst>
          </a:custGeom>
          <a:noFill/>
          <a:ln w="28575" cap="flat" cmpd="sng">
            <a:solidFill>
              <a:srgbClr val="FFFF00"/>
            </a:solidFill>
            <a:prstDash val="dash"/>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2469" name="Freeform 5"/>
          <p:cNvSpPr>
            <a:spLocks/>
          </p:cNvSpPr>
          <p:nvPr/>
        </p:nvSpPr>
        <p:spPr bwMode="auto">
          <a:xfrm>
            <a:off x="-11113" y="2352675"/>
            <a:ext cx="2446338" cy="837010"/>
          </a:xfrm>
          <a:custGeom>
            <a:avLst/>
            <a:gdLst/>
            <a:ahLst/>
            <a:cxnLst>
              <a:cxn ang="0">
                <a:pos x="0" y="703"/>
              </a:cxn>
              <a:cxn ang="0">
                <a:pos x="121" y="670"/>
              </a:cxn>
              <a:cxn ang="0">
                <a:pos x="308" y="603"/>
              </a:cxn>
              <a:cxn ang="0">
                <a:pos x="362" y="576"/>
              </a:cxn>
              <a:cxn ang="0">
                <a:pos x="476" y="529"/>
              </a:cxn>
              <a:cxn ang="0">
                <a:pos x="563" y="469"/>
              </a:cxn>
              <a:cxn ang="0">
                <a:pos x="630" y="422"/>
              </a:cxn>
              <a:cxn ang="0">
                <a:pos x="663" y="395"/>
              </a:cxn>
              <a:cxn ang="0">
                <a:pos x="777" y="308"/>
              </a:cxn>
              <a:cxn ang="0">
                <a:pos x="864" y="261"/>
              </a:cxn>
              <a:cxn ang="0">
                <a:pos x="938" y="228"/>
              </a:cxn>
              <a:cxn ang="0">
                <a:pos x="978" y="214"/>
              </a:cxn>
              <a:cxn ang="0">
                <a:pos x="998" y="201"/>
              </a:cxn>
              <a:cxn ang="0">
                <a:pos x="1085" y="174"/>
              </a:cxn>
              <a:cxn ang="0">
                <a:pos x="1159" y="140"/>
              </a:cxn>
              <a:cxn ang="0">
                <a:pos x="1239" y="114"/>
              </a:cxn>
              <a:cxn ang="0">
                <a:pos x="1387" y="67"/>
              </a:cxn>
              <a:cxn ang="0">
                <a:pos x="1487" y="27"/>
              </a:cxn>
              <a:cxn ang="0">
                <a:pos x="1527" y="13"/>
              </a:cxn>
              <a:cxn ang="0">
                <a:pos x="1541" y="0"/>
              </a:cxn>
            </a:cxnLst>
            <a:rect l="0" t="0" r="r" b="b"/>
            <a:pathLst>
              <a:path w="1541" h="703">
                <a:moveTo>
                  <a:pt x="0" y="703"/>
                </a:moveTo>
                <a:cubicBezTo>
                  <a:pt x="33" y="672"/>
                  <a:pt x="79" y="680"/>
                  <a:pt x="121" y="670"/>
                </a:cubicBezTo>
                <a:cubicBezTo>
                  <a:pt x="186" y="654"/>
                  <a:pt x="245" y="622"/>
                  <a:pt x="308" y="603"/>
                </a:cubicBezTo>
                <a:cubicBezTo>
                  <a:pt x="325" y="586"/>
                  <a:pt x="340" y="584"/>
                  <a:pt x="362" y="576"/>
                </a:cubicBezTo>
                <a:cubicBezTo>
                  <a:pt x="391" y="545"/>
                  <a:pt x="439" y="547"/>
                  <a:pt x="476" y="529"/>
                </a:cubicBezTo>
                <a:cubicBezTo>
                  <a:pt x="509" y="513"/>
                  <a:pt x="527" y="480"/>
                  <a:pt x="563" y="469"/>
                </a:cubicBezTo>
                <a:cubicBezTo>
                  <a:pt x="582" y="449"/>
                  <a:pt x="604" y="430"/>
                  <a:pt x="630" y="422"/>
                </a:cubicBezTo>
                <a:cubicBezTo>
                  <a:pt x="656" y="394"/>
                  <a:pt x="628" y="421"/>
                  <a:pt x="663" y="395"/>
                </a:cubicBezTo>
                <a:cubicBezTo>
                  <a:pt x="703" y="364"/>
                  <a:pt x="727" y="326"/>
                  <a:pt x="777" y="308"/>
                </a:cubicBezTo>
                <a:cubicBezTo>
                  <a:pt x="802" y="285"/>
                  <a:pt x="832" y="272"/>
                  <a:pt x="864" y="261"/>
                </a:cubicBezTo>
                <a:cubicBezTo>
                  <a:pt x="885" y="241"/>
                  <a:pt x="911" y="237"/>
                  <a:pt x="938" y="228"/>
                </a:cubicBezTo>
                <a:cubicBezTo>
                  <a:pt x="951" y="224"/>
                  <a:pt x="966" y="222"/>
                  <a:pt x="978" y="214"/>
                </a:cubicBezTo>
                <a:cubicBezTo>
                  <a:pt x="985" y="210"/>
                  <a:pt x="991" y="204"/>
                  <a:pt x="998" y="201"/>
                </a:cubicBezTo>
                <a:cubicBezTo>
                  <a:pt x="1025" y="189"/>
                  <a:pt x="1057" y="184"/>
                  <a:pt x="1085" y="174"/>
                </a:cubicBezTo>
                <a:cubicBezTo>
                  <a:pt x="1107" y="154"/>
                  <a:pt x="1135" y="155"/>
                  <a:pt x="1159" y="140"/>
                </a:cubicBezTo>
                <a:cubicBezTo>
                  <a:pt x="1185" y="123"/>
                  <a:pt x="1210" y="122"/>
                  <a:pt x="1239" y="114"/>
                </a:cubicBezTo>
                <a:cubicBezTo>
                  <a:pt x="1289" y="100"/>
                  <a:pt x="1338" y="83"/>
                  <a:pt x="1387" y="67"/>
                </a:cubicBezTo>
                <a:cubicBezTo>
                  <a:pt x="1422" y="55"/>
                  <a:pt x="1454" y="42"/>
                  <a:pt x="1487" y="27"/>
                </a:cubicBezTo>
                <a:cubicBezTo>
                  <a:pt x="1500" y="21"/>
                  <a:pt x="1527" y="13"/>
                  <a:pt x="1527" y="13"/>
                </a:cubicBezTo>
                <a:cubicBezTo>
                  <a:pt x="1532" y="9"/>
                  <a:pt x="1541" y="0"/>
                  <a:pt x="1541" y="0"/>
                </a:cubicBezTo>
              </a:path>
            </a:pathLst>
          </a:custGeom>
          <a:noFill/>
          <a:ln w="28575" cap="flat" cmpd="sng">
            <a:solidFill>
              <a:srgbClr val="FFFF00"/>
            </a:solidFill>
            <a:prstDash val="dash"/>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2470" name="Freeform 6"/>
          <p:cNvSpPr>
            <a:spLocks/>
          </p:cNvSpPr>
          <p:nvPr/>
        </p:nvSpPr>
        <p:spPr bwMode="auto">
          <a:xfrm>
            <a:off x="4157663" y="1044179"/>
            <a:ext cx="1668462" cy="383381"/>
          </a:xfrm>
          <a:custGeom>
            <a:avLst/>
            <a:gdLst/>
            <a:ahLst/>
            <a:cxnLst>
              <a:cxn ang="0">
                <a:pos x="0" y="322"/>
              </a:cxn>
              <a:cxn ang="0">
                <a:pos x="94" y="282"/>
              </a:cxn>
              <a:cxn ang="0">
                <a:pos x="268" y="215"/>
              </a:cxn>
              <a:cxn ang="0">
                <a:pos x="375" y="175"/>
              </a:cxn>
              <a:cxn ang="0">
                <a:pos x="469" y="148"/>
              </a:cxn>
              <a:cxn ang="0">
                <a:pos x="710" y="74"/>
              </a:cxn>
              <a:cxn ang="0">
                <a:pos x="870" y="54"/>
              </a:cxn>
              <a:cxn ang="0">
                <a:pos x="1051" y="0"/>
              </a:cxn>
            </a:cxnLst>
            <a:rect l="0" t="0" r="r" b="b"/>
            <a:pathLst>
              <a:path w="1051" h="322">
                <a:moveTo>
                  <a:pt x="0" y="322"/>
                </a:moveTo>
                <a:cubicBezTo>
                  <a:pt x="23" y="297"/>
                  <a:pt x="61" y="291"/>
                  <a:pt x="94" y="282"/>
                </a:cubicBezTo>
                <a:cubicBezTo>
                  <a:pt x="123" y="250"/>
                  <a:pt x="224" y="228"/>
                  <a:pt x="268" y="215"/>
                </a:cubicBezTo>
                <a:cubicBezTo>
                  <a:pt x="295" y="186"/>
                  <a:pt x="338" y="185"/>
                  <a:pt x="375" y="175"/>
                </a:cubicBezTo>
                <a:cubicBezTo>
                  <a:pt x="406" y="166"/>
                  <a:pt x="438" y="156"/>
                  <a:pt x="469" y="148"/>
                </a:cubicBezTo>
                <a:cubicBezTo>
                  <a:pt x="550" y="126"/>
                  <a:pt x="628" y="93"/>
                  <a:pt x="710" y="74"/>
                </a:cubicBezTo>
                <a:cubicBezTo>
                  <a:pt x="762" y="62"/>
                  <a:pt x="817" y="60"/>
                  <a:pt x="870" y="54"/>
                </a:cubicBezTo>
                <a:cubicBezTo>
                  <a:pt x="915" y="42"/>
                  <a:pt x="1007" y="0"/>
                  <a:pt x="1051" y="0"/>
                </a:cubicBezTo>
              </a:path>
            </a:pathLst>
          </a:custGeom>
          <a:noFill/>
          <a:ln w="28575" cap="flat" cmpd="sng">
            <a:solidFill>
              <a:srgbClr val="FFFF00"/>
            </a:solidFill>
            <a:prstDash val="dash"/>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2471" name="Text Box 7"/>
          <p:cNvSpPr txBox="1">
            <a:spLocks noChangeArrowheads="1"/>
          </p:cNvSpPr>
          <p:nvPr/>
        </p:nvSpPr>
        <p:spPr bwMode="auto">
          <a:xfrm>
            <a:off x="7162800" y="3771900"/>
            <a:ext cx="1752600" cy="946547"/>
          </a:xfrm>
          <a:prstGeom prst="rect">
            <a:avLst/>
          </a:prstGeom>
          <a:noFill/>
          <a:ln w="9525">
            <a:noFill/>
            <a:miter lim="800000"/>
            <a:headEnd/>
            <a:tailEnd/>
          </a:ln>
          <a:effectLst/>
        </p:spPr>
        <p:txBody>
          <a:bodyPr>
            <a:spAutoFit/>
          </a:bodyPr>
          <a:lstStyle/>
          <a:p>
            <a:pPr>
              <a:defRPr/>
            </a:pPr>
            <a:r>
              <a:rPr lang="en-US" i="1">
                <a:effectLst>
                  <a:outerShdw blurRad="38100" dist="38100" dir="2700000" algn="tl">
                    <a:srgbClr val="000000">
                      <a:alpha val="43137"/>
                    </a:srgbClr>
                  </a:outerShdw>
                </a:effectLst>
                <a:latin typeface="Arial" charset="0"/>
              </a:rPr>
              <a:t>RIM </a:t>
            </a:r>
            <a:r>
              <a:rPr lang="en-US" sz="1600" i="1">
                <a:effectLst>
                  <a:outerShdw blurRad="38100" dist="38100" dir="2700000" algn="tl">
                    <a:srgbClr val="000000">
                      <a:alpha val="43137"/>
                    </a:srgbClr>
                  </a:outerShdw>
                </a:effectLst>
                <a:latin typeface="Arial" charset="0"/>
              </a:rPr>
              <a:t>Conservation</a:t>
            </a:r>
            <a:r>
              <a:rPr lang="en-US" i="1">
                <a:effectLst>
                  <a:outerShdw blurRad="38100" dist="38100" dir="2700000" algn="tl">
                    <a:srgbClr val="000000">
                      <a:alpha val="43137"/>
                    </a:srgbClr>
                  </a:outerShdw>
                </a:effectLst>
                <a:latin typeface="Arial" charset="0"/>
              </a:rPr>
              <a:t> </a:t>
            </a:r>
            <a:r>
              <a:rPr lang="en-US" i="1" dirty="0">
                <a:effectLst>
                  <a:outerShdw blurRad="38100" dist="38100" dir="2700000" algn="tl">
                    <a:srgbClr val="000000">
                      <a:alpha val="43137"/>
                    </a:srgbClr>
                  </a:outerShdw>
                </a:effectLst>
                <a:latin typeface="Arial" charset="0"/>
              </a:rPr>
              <a:t>Easement</a:t>
            </a:r>
          </a:p>
        </p:txBody>
      </p:sp>
      <p:sp>
        <p:nvSpPr>
          <p:cNvPr id="62472" name="Line 8"/>
          <p:cNvSpPr>
            <a:spLocks noChangeShapeType="1"/>
          </p:cNvSpPr>
          <p:nvPr/>
        </p:nvSpPr>
        <p:spPr bwMode="auto">
          <a:xfrm flipH="1">
            <a:off x="8499475" y="5143500"/>
            <a:ext cx="152400" cy="0"/>
          </a:xfrm>
          <a:prstGeom prst="line">
            <a:avLst/>
          </a:prstGeom>
          <a:noFill/>
          <a:ln w="9525">
            <a:solidFill>
              <a:schemeClr val="bg1"/>
            </a:solidFill>
            <a:round/>
            <a:headEnd/>
            <a:tailEn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2473" name="Line 9"/>
          <p:cNvSpPr>
            <a:spLocks noChangeShapeType="1"/>
          </p:cNvSpPr>
          <p:nvPr/>
        </p:nvSpPr>
        <p:spPr bwMode="auto">
          <a:xfrm flipH="1" flipV="1">
            <a:off x="6781800" y="3943350"/>
            <a:ext cx="381000" cy="171450"/>
          </a:xfrm>
          <a:prstGeom prst="line">
            <a:avLst/>
          </a:prstGeom>
          <a:noFill/>
          <a:ln w="666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62476" name="Text Box 12"/>
          <p:cNvSpPr txBox="1">
            <a:spLocks noChangeArrowheads="1"/>
          </p:cNvSpPr>
          <p:nvPr/>
        </p:nvSpPr>
        <p:spPr bwMode="auto">
          <a:xfrm>
            <a:off x="5486400" y="0"/>
            <a:ext cx="3657600" cy="707886"/>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alpha val="43137"/>
                    </a:srgbClr>
                  </a:outerShdw>
                </a:effectLst>
                <a:latin typeface="Arial" charset="0"/>
              </a:rPr>
              <a:t>Wetland</a:t>
            </a: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Restoration with</a:t>
            </a: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flood</a:t>
            </a: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control</a:t>
            </a:r>
            <a:r>
              <a:rPr lang="en-US" dirty="0">
                <a:effectLst>
                  <a:outerShdw blurRad="38100" dist="38100" dir="2700000" algn="tl">
                    <a:srgbClr val="000000">
                      <a:alpha val="43137"/>
                    </a:srgbClr>
                  </a:outerShdw>
                </a:effectLst>
                <a:latin typeface="Arial" charset="0"/>
              </a:rPr>
              <a:t> </a:t>
            </a:r>
            <a:r>
              <a:rPr lang="en-US" sz="2000" dirty="0">
                <a:effectLst>
                  <a:outerShdw blurRad="38100" dist="38100" dir="2700000" algn="tl">
                    <a:srgbClr val="000000">
                      <a:alpha val="43137"/>
                    </a:srgbClr>
                  </a:outerShdw>
                </a:effectLst>
                <a:latin typeface="Arial" charset="0"/>
              </a:rPr>
              <a:t>outlet</a:t>
            </a:r>
          </a:p>
        </p:txBody>
      </p:sp>
      <p:sp>
        <p:nvSpPr>
          <p:cNvPr id="62477" name="Line 13"/>
          <p:cNvSpPr>
            <a:spLocks noChangeShapeType="1"/>
          </p:cNvSpPr>
          <p:nvPr/>
        </p:nvSpPr>
        <p:spPr bwMode="auto">
          <a:xfrm flipV="1">
            <a:off x="7772400" y="171450"/>
            <a:ext cx="304800" cy="0"/>
          </a:xfrm>
          <a:prstGeom prst="line">
            <a:avLst/>
          </a:prstGeom>
          <a:noFill/>
          <a:ln w="666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0385791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Horicon National Wildlife Refug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3813"/>
            <a:ext cx="9144000"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Rectangle 3"/>
          <p:cNvSpPr>
            <a:spLocks noChangeArrowheads="1"/>
          </p:cNvSpPr>
          <p:nvPr/>
        </p:nvSpPr>
        <p:spPr bwMode="auto">
          <a:xfrm>
            <a:off x="570016" y="609600"/>
            <a:ext cx="7861465" cy="2406732"/>
          </a:xfrm>
          <a:prstGeom prst="rect">
            <a:avLst/>
          </a:prstGeom>
          <a:solidFill>
            <a:schemeClr val="accent1">
              <a:alpha val="67000"/>
            </a:schemeClr>
          </a:solidFill>
          <a:ln w="9525">
            <a:noFill/>
            <a:miter lim="800000"/>
            <a:headEnd/>
            <a:tailEnd/>
          </a:ln>
          <a:effectLst/>
        </p:spPr>
        <p:txBody>
          <a:bodyPr anchor="ctr"/>
          <a:lstStyle/>
          <a:p>
            <a:pPr marL="342900" indent="-342900" algn="ctr">
              <a:spcBef>
                <a:spcPct val="20000"/>
              </a:spcBef>
              <a:buClr>
                <a:srgbClr val="CCFF33"/>
              </a:buClr>
              <a:buSzPct val="70000"/>
              <a:buFont typeface="Wingdings" pitchFamily="2" charset="2"/>
              <a:buNone/>
              <a:defRPr/>
            </a:pPr>
            <a:endParaRPr lang="en-US" sz="3200" dirty="0" smtClean="0">
              <a:solidFill>
                <a:schemeClr val="accent2"/>
              </a:solidFill>
              <a:effectLst>
                <a:outerShdw blurRad="38100" dist="38100" dir="2700000" algn="tl">
                  <a:srgbClr val="000000">
                    <a:alpha val="43137"/>
                  </a:srgbClr>
                </a:outerShdw>
              </a:effectLst>
              <a:latin typeface="Arial" charset="0"/>
            </a:endParaRPr>
          </a:p>
          <a:p>
            <a:pPr marL="342900" indent="-342900" algn="ctr">
              <a:spcBef>
                <a:spcPct val="20000"/>
              </a:spcBef>
              <a:buClr>
                <a:srgbClr val="CCFF33"/>
              </a:buClr>
              <a:buSzPct val="70000"/>
              <a:buFont typeface="Wingdings" pitchFamily="2" charset="2"/>
              <a:buNone/>
              <a:defRPr/>
            </a:pPr>
            <a:r>
              <a:rPr lang="en-US" sz="3200" u="sng" dirty="0">
                <a:solidFill>
                  <a:schemeClr val="tx2">
                    <a:lumMod val="75000"/>
                  </a:schemeClr>
                </a:solidFill>
                <a:effectLst>
                  <a:outerShdw blurRad="38100" dist="38100" dir="2700000" algn="tl">
                    <a:srgbClr val="000000">
                      <a:alpha val="43137"/>
                    </a:srgbClr>
                  </a:outerShdw>
                </a:effectLst>
                <a:latin typeface="Arial" charset="0"/>
              </a:rPr>
              <a:t>Wetlands Policy</a:t>
            </a:r>
          </a:p>
          <a:p>
            <a:pPr marL="457200" indent="-457200" algn="ctr">
              <a:spcBef>
                <a:spcPct val="20000"/>
              </a:spcBef>
              <a:buClr>
                <a:srgbClr val="CCFF33"/>
              </a:buClr>
              <a:buSzPct val="70000"/>
              <a:buFont typeface="Arial" panose="020B0604020202020204" pitchFamily="34" charset="0"/>
              <a:buChar char="•"/>
              <a:defRPr/>
            </a:pPr>
            <a:r>
              <a:rPr lang="en-US" sz="3200" dirty="0">
                <a:solidFill>
                  <a:srgbClr val="020301"/>
                </a:solidFill>
                <a:effectLst>
                  <a:outerShdw blurRad="38100" dist="38100" dir="2700000" algn="tl">
                    <a:srgbClr val="000000">
                      <a:alpha val="43137"/>
                    </a:srgbClr>
                  </a:outerShdw>
                </a:effectLst>
                <a:latin typeface="Arial" charset="0"/>
              </a:rPr>
              <a:t>NE </a:t>
            </a:r>
            <a:r>
              <a:rPr lang="en-US" sz="3200" dirty="0" smtClean="0">
                <a:solidFill>
                  <a:srgbClr val="020301"/>
                </a:solidFill>
                <a:effectLst>
                  <a:outerShdw blurRad="38100" dist="38100" dir="2700000" algn="tl">
                    <a:srgbClr val="000000">
                      <a:alpha val="43137"/>
                    </a:srgbClr>
                  </a:outerShdw>
                </a:effectLst>
                <a:latin typeface="Arial" charset="0"/>
              </a:rPr>
              <a:t>Minnesota Mitigation Options</a:t>
            </a:r>
            <a:endParaRPr lang="en-US" sz="3200" dirty="0">
              <a:solidFill>
                <a:srgbClr val="020301"/>
              </a:solidFill>
              <a:effectLst>
                <a:outerShdw blurRad="38100" dist="38100" dir="2700000" algn="tl">
                  <a:srgbClr val="000000">
                    <a:alpha val="43137"/>
                  </a:srgbClr>
                </a:outerShdw>
              </a:effectLst>
              <a:latin typeface="Arial" charset="0"/>
            </a:endParaRPr>
          </a:p>
          <a:p>
            <a:pPr marL="457200" indent="-457200" algn="ctr">
              <a:spcBef>
                <a:spcPct val="20000"/>
              </a:spcBef>
              <a:buClr>
                <a:srgbClr val="CCFF33"/>
              </a:buClr>
              <a:buSzPct val="70000"/>
              <a:buFont typeface="Arial" panose="020B0604020202020204" pitchFamily="34" charset="0"/>
              <a:buChar char="•"/>
              <a:defRPr/>
            </a:pPr>
            <a:r>
              <a:rPr lang="en-US" sz="3200" dirty="0">
                <a:solidFill>
                  <a:srgbClr val="020301"/>
                </a:solidFill>
                <a:effectLst>
                  <a:outerShdw blurRad="38100" dist="38100" dir="2700000" algn="tl">
                    <a:srgbClr val="000000">
                      <a:alpha val="43137"/>
                    </a:srgbClr>
                  </a:outerShdw>
                </a:effectLst>
                <a:latin typeface="Arial" charset="0"/>
              </a:rPr>
              <a:t>Corps of </a:t>
            </a:r>
            <a:r>
              <a:rPr lang="en-US" sz="3200" dirty="0" smtClean="0">
                <a:solidFill>
                  <a:srgbClr val="020301"/>
                </a:solidFill>
                <a:effectLst>
                  <a:outerShdw blurRad="38100" dist="38100" dir="2700000" algn="tl">
                    <a:srgbClr val="000000">
                      <a:alpha val="43137"/>
                    </a:srgbClr>
                  </a:outerShdw>
                </a:effectLst>
                <a:latin typeface="Arial" charset="0"/>
              </a:rPr>
              <a:t>Engineers/NRCS coordination</a:t>
            </a:r>
            <a:endParaRPr lang="en-US" sz="3200" dirty="0">
              <a:solidFill>
                <a:srgbClr val="020301"/>
              </a:solidFill>
              <a:effectLst>
                <a:outerShdw blurRad="38100" dist="38100" dir="2700000" algn="tl">
                  <a:srgbClr val="000000">
                    <a:alpha val="43137"/>
                  </a:srgbClr>
                </a:outerShdw>
              </a:effectLst>
              <a:latin typeface="Arial" charset="0"/>
            </a:endParaRPr>
          </a:p>
          <a:p>
            <a:pPr marL="457200" indent="-457200" algn="ctr">
              <a:spcBef>
                <a:spcPct val="20000"/>
              </a:spcBef>
              <a:buClr>
                <a:srgbClr val="CCFF33"/>
              </a:buClr>
              <a:buSzPct val="70000"/>
              <a:buFont typeface="Arial" panose="020B0604020202020204" pitchFamily="34" charset="0"/>
              <a:buChar char="•"/>
              <a:defRPr/>
            </a:pPr>
            <a:r>
              <a:rPr lang="en-US" sz="3200" dirty="0">
                <a:solidFill>
                  <a:srgbClr val="020301"/>
                </a:solidFill>
                <a:effectLst>
                  <a:outerShdw blurRad="38100" dist="38100" dir="2700000" algn="tl">
                    <a:srgbClr val="000000">
                      <a:alpha val="43137"/>
                    </a:srgbClr>
                  </a:outerShdw>
                </a:effectLst>
                <a:latin typeface="Arial" charset="0"/>
              </a:rPr>
              <a:t>EPA Rule - WOTUS</a:t>
            </a:r>
          </a:p>
          <a:p>
            <a:pPr marL="342900" indent="-342900" algn="ctr">
              <a:spcBef>
                <a:spcPct val="20000"/>
              </a:spcBef>
              <a:buClr>
                <a:srgbClr val="CCFF33"/>
              </a:buClr>
              <a:buSzPct val="70000"/>
              <a:buFont typeface="Wingdings" pitchFamily="2" charset="2"/>
              <a:buNone/>
              <a:defRPr/>
            </a:pPr>
            <a:endParaRPr lang="en-US" sz="3200" dirty="0">
              <a:solidFill>
                <a:schemeClr val="accent2"/>
              </a:solidFill>
              <a:effectLst>
                <a:outerShdw blurRad="38100" dist="38100" dir="2700000" algn="tl">
                  <a:srgbClr val="000000">
                    <a:alpha val="43137"/>
                  </a:srgbClr>
                </a:outerShdw>
              </a:effectLst>
              <a:latin typeface="Arial" charset="0"/>
            </a:endParaRPr>
          </a:p>
          <a:p>
            <a:pPr marL="342900" indent="-342900" algn="ctr">
              <a:spcBef>
                <a:spcPct val="20000"/>
              </a:spcBef>
              <a:buClr>
                <a:srgbClr val="CCFF33"/>
              </a:buClr>
              <a:buSzPct val="70000"/>
              <a:buFont typeface="Wingdings" pitchFamily="2" charset="2"/>
              <a:buNone/>
              <a:defRPr/>
            </a:pPr>
            <a:endParaRPr lang="en-US" sz="3200" dirty="0" smtClean="0">
              <a:solidFill>
                <a:schemeClr val="accent2"/>
              </a:solidFill>
              <a:effectLst>
                <a:outerShdw blurRad="38100" dist="38100" dir="2700000" algn="tl">
                  <a:srgbClr val="000000">
                    <a:alpha val="43137"/>
                  </a:srgbClr>
                </a:outerShdw>
              </a:effectLst>
              <a:latin typeface="Arial" charset="0"/>
            </a:endParaRPr>
          </a:p>
          <a:p>
            <a:pPr marL="457200" indent="-457200" algn="ctr">
              <a:spcBef>
                <a:spcPct val="20000"/>
              </a:spcBef>
              <a:buClr>
                <a:srgbClr val="CCFF33"/>
              </a:buClr>
              <a:buSzPct val="70000"/>
              <a:buFont typeface="Arial" panose="020B0604020202020204" pitchFamily="34" charset="0"/>
              <a:buChar char="•"/>
              <a:defRPr/>
            </a:pPr>
            <a:endParaRPr lang="en-US" sz="3200" dirty="0">
              <a:solidFill>
                <a:schemeClr val="accent2"/>
              </a:solidFill>
              <a:effectLst>
                <a:outerShdw blurRad="38100" dist="38100" dir="2700000" algn="tl">
                  <a:srgbClr val="000000">
                    <a:alpha val="43137"/>
                  </a:srgbClr>
                </a:outerShdw>
              </a:effectLst>
              <a:latin typeface="Arial" charset="0"/>
            </a:endParaRPr>
          </a:p>
          <a:p>
            <a:pPr marL="342900" indent="-342900" algn="ctr">
              <a:spcBef>
                <a:spcPct val="20000"/>
              </a:spcBef>
              <a:buClr>
                <a:srgbClr val="CCFF33"/>
              </a:buClr>
              <a:buSzPct val="70000"/>
              <a:buFont typeface="Wingdings" pitchFamily="2" charset="2"/>
              <a:buNone/>
              <a:defRPr/>
            </a:pPr>
            <a:endParaRPr lang="en-US" sz="1600" dirty="0">
              <a:solidFill>
                <a:schemeClr val="hlink"/>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47581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marL="0" indent="0"/>
            <a:r>
              <a:rPr lang="en-US" dirty="0" smtClean="0"/>
              <a:t>Questions?</a:t>
            </a:r>
            <a:endParaRPr lang="en-US" dirty="0"/>
          </a:p>
        </p:txBody>
      </p:sp>
      <p:sp>
        <p:nvSpPr>
          <p:cNvPr id="3" name="Subtitle 2"/>
          <p:cNvSpPr>
            <a:spLocks noGrp="1"/>
          </p:cNvSpPr>
          <p:nvPr>
            <p:ph type="subTitle" idx="1"/>
          </p:nvPr>
        </p:nvSpPr>
        <p:spPr>
          <a:xfrm>
            <a:off x="1371600" y="2925861"/>
            <a:ext cx="7772400" cy="1571720"/>
          </a:xfrm>
        </p:spPr>
        <p:txBody>
          <a:bodyPr/>
          <a:lstStyle/>
          <a:p>
            <a:pPr marL="342900" indent="-342900">
              <a:buClr>
                <a:srgbClr val="CCFF33"/>
              </a:buClr>
              <a:buSzPct val="70000"/>
              <a:defRPr/>
            </a:pPr>
            <a:r>
              <a:rPr lang="en-US" sz="2400" b="1" i="1" dirty="0">
                <a:solidFill>
                  <a:srgbClr val="C00000"/>
                </a:solidFill>
                <a:effectLst>
                  <a:outerShdw blurRad="38100" dist="38100" dir="2700000" algn="tl">
                    <a:srgbClr val="000000">
                      <a:alpha val="43137"/>
                    </a:srgbClr>
                  </a:outerShdw>
                </a:effectLst>
                <a:latin typeface="Arial" charset="0"/>
              </a:rPr>
              <a:t>www.bwsr.state.mn.us</a:t>
            </a:r>
          </a:p>
          <a:p>
            <a:pPr marL="342900" indent="-342900">
              <a:buClr>
                <a:srgbClr val="CCFF33"/>
              </a:buClr>
              <a:buSzPct val="70000"/>
              <a:defRPr/>
            </a:pPr>
            <a:r>
              <a:rPr lang="en-US" sz="2400" i="1" dirty="0">
                <a:solidFill>
                  <a:srgbClr val="000000"/>
                </a:solidFill>
                <a:effectLst>
                  <a:outerShdw blurRad="38100" dist="38100" dir="2700000" algn="tl">
                    <a:srgbClr val="000000">
                      <a:alpha val="43137"/>
                    </a:srgbClr>
                  </a:outerShdw>
                </a:effectLst>
                <a:latin typeface="Arial" charset="0"/>
              </a:rPr>
              <a:t>john.jaschke@state.mn.us </a:t>
            </a:r>
          </a:p>
          <a:p>
            <a:pPr marL="342900" indent="-342900">
              <a:buClr>
                <a:srgbClr val="CCFF33"/>
              </a:buClr>
              <a:buSzPct val="70000"/>
              <a:defRPr/>
            </a:pPr>
            <a:endParaRPr lang="en-US" sz="1800" dirty="0">
              <a:solidFill>
                <a:srgbClr val="CCFF66"/>
              </a:solidFill>
              <a:effectLst>
                <a:outerShdw blurRad="38100" dist="38100" dir="2700000" algn="tl">
                  <a:srgbClr val="000000">
                    <a:alpha val="43137"/>
                  </a:srgbClr>
                </a:outerShdw>
              </a:effectLst>
              <a:latin typeface="Arial" charset="0"/>
            </a:endParaRPr>
          </a:p>
          <a:p>
            <a:endParaRPr lang="en-US" sz="1600" dirty="0" smtClean="0"/>
          </a:p>
        </p:txBody>
      </p:sp>
    </p:spTree>
    <p:extLst>
      <p:ext uri="{BB962C8B-B14F-4D97-AF65-F5344CB8AC3E}">
        <p14:creationId xmlns:p14="http://schemas.microsoft.com/office/powerpoint/2010/main" val="20735174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70" y="1464371"/>
            <a:ext cx="2107004" cy="3072004"/>
          </a:xfrm>
        </p:spPr>
        <p:txBody>
          <a:bodyPr>
            <a:normAutofit/>
          </a:bodyPr>
          <a:lstStyle/>
          <a:p>
            <a:r>
              <a:rPr lang="en-US" dirty="0" smtClean="0"/>
              <a:t>We know what to do</a:t>
            </a:r>
            <a:r>
              <a:rPr lang="en-US" dirty="0"/>
              <a:t/>
            </a:r>
            <a:br>
              <a:rPr lang="en-US" dirty="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3857" y="514350"/>
            <a:ext cx="576262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55800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40" y="716225"/>
            <a:ext cx="6781800" cy="966202"/>
          </a:xfrm>
        </p:spPr>
        <p:txBody>
          <a:bodyPr>
            <a:normAutofit fontScale="90000"/>
          </a:bodyPr>
          <a:lstStyle/>
          <a:p>
            <a:r>
              <a:rPr lang="en-US" dirty="0" smtClean="0"/>
              <a:t>We know where to target: </a:t>
            </a:r>
            <a:br>
              <a:rPr lang="en-US" dirty="0" smtClean="0"/>
            </a:br>
            <a:r>
              <a:rPr lang="en-US" dirty="0" smtClean="0"/>
              <a:t>Local </a:t>
            </a:r>
            <a:r>
              <a:rPr lang="en-US" dirty="0"/>
              <a:t>Water Management </a:t>
            </a:r>
            <a:r>
              <a:rPr lang="en-US" dirty="0" smtClean="0"/>
              <a:t>Plans</a:t>
            </a:r>
            <a:r>
              <a:rPr lang="en-US" dirty="0"/>
              <a:t/>
            </a:r>
            <a:br>
              <a:rPr lang="en-US" dirty="0"/>
            </a:br>
            <a:endParaRPr lang="en-US"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420095" y="1564701"/>
            <a:ext cx="2560526" cy="3351960"/>
          </a:xfrm>
          <a:prstGeom prst="rect">
            <a:avLst/>
          </a:prstGeom>
        </p:spPr>
      </p:pic>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201882" y="1564701"/>
            <a:ext cx="3218213" cy="3041916"/>
          </a:xfrm>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008858" y="1564701"/>
            <a:ext cx="30305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027717" y="4087392"/>
            <a:ext cx="3116283" cy="8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504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6840" y="233124"/>
            <a:ext cx="6781800" cy="966202"/>
          </a:xfrm>
        </p:spPr>
        <p:txBody>
          <a:bodyPr>
            <a:normAutofit/>
          </a:bodyPr>
          <a:lstStyle/>
          <a:p>
            <a:r>
              <a:rPr lang="en-US" dirty="0" smtClean="0"/>
              <a:t>Watershed Management</a:t>
            </a:r>
            <a:endParaRPr lang="en-US" dirty="0"/>
          </a:p>
        </p:txBody>
      </p:sp>
      <p:pic>
        <p:nvPicPr>
          <p:cNvPr id="5" name="Picture 4" descr="C:\Users\akudelka\AppData\Local\Microsoft\Windows\Temporary Internet Files\Content.Word\mn watersheds.jpg"/>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31894" y="887835"/>
            <a:ext cx="2986746" cy="3876057"/>
          </a:xfrm>
          <a:prstGeom prst="rect">
            <a:avLst/>
          </a:prstGeom>
          <a:noFill/>
          <a:ln w="9525">
            <a:noFill/>
            <a:miter lim="800000"/>
            <a:headEnd/>
            <a:tailEnd/>
          </a:ln>
        </p:spPr>
      </p:pic>
      <p:pic>
        <p:nvPicPr>
          <p:cNvPr id="6" name="Picture 5"/>
          <p:cNvPicPr/>
          <p:nvPr/>
        </p:nvPicPr>
        <p:blipFill rotWithShape="1">
          <a:blip r:embed="rId4" cstate="email">
            <a:extLst>
              <a:ext uri="{28A0092B-C50C-407E-A947-70E740481C1C}">
                <a14:useLocalDpi xmlns:a14="http://schemas.microsoft.com/office/drawing/2010/main" val="0"/>
              </a:ext>
            </a:extLst>
          </a:blip>
          <a:srcRect/>
          <a:stretch/>
        </p:blipFill>
        <p:spPr bwMode="auto">
          <a:xfrm>
            <a:off x="920284" y="1673494"/>
            <a:ext cx="3521087" cy="230474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0500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2"/>
          <p:cNvSpPr>
            <a:spLocks noChangeArrowheads="1"/>
          </p:cNvSpPr>
          <p:nvPr/>
        </p:nvSpPr>
        <p:spPr bwMode="auto">
          <a:xfrm>
            <a:off x="0" y="4686300"/>
            <a:ext cx="9144000" cy="457200"/>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4100" name="Text Box 2"/>
          <p:cNvSpPr txBox="1">
            <a:spLocks noChangeArrowheads="1"/>
          </p:cNvSpPr>
          <p:nvPr/>
        </p:nvSpPr>
        <p:spPr bwMode="auto">
          <a:xfrm>
            <a:off x="304800" y="639366"/>
            <a:ext cx="8458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US" altLang="en-US" sz="4800" dirty="0"/>
              <a:t>Science-Based Conservation Investments: </a:t>
            </a:r>
          </a:p>
          <a:p>
            <a:pPr algn="r">
              <a:spcBef>
                <a:spcPct val="50000"/>
              </a:spcBef>
            </a:pPr>
            <a:r>
              <a:rPr lang="en-US" altLang="en-US" sz="4800" b="1" dirty="0">
                <a:solidFill>
                  <a:srgbClr val="0070C0"/>
                </a:solidFill>
              </a:rPr>
              <a:t>Clean Water Fund</a:t>
            </a:r>
          </a:p>
        </p:txBody>
      </p:sp>
      <p:pic>
        <p:nvPicPr>
          <p:cNvPr id="4102" name="Picture 4" descr="mpca-vert-left-colo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 y="3886200"/>
            <a:ext cx="609600" cy="72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5" descr="dnrcolorlogo 2inch"/>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38200" y="4020741"/>
            <a:ext cx="609600" cy="60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6" descr="mda logo new sq hi res"/>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76400" y="4062412"/>
            <a:ext cx="83820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7" descr="reflexblueblk"/>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667000" y="4171951"/>
            <a:ext cx="914400"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0" descr="MC--logo 600 blue 2-inch"/>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15000" y="4367213"/>
            <a:ext cx="1828800" cy="19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3" descr="UofMWaterResourcesCenter.TIF"/>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696200" y="4229100"/>
            <a:ext cx="1219200"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TextBox 14"/>
          <p:cNvSpPr txBox="1">
            <a:spLocks noChangeArrowheads="1"/>
          </p:cNvSpPr>
          <p:nvPr/>
        </p:nvSpPr>
        <p:spPr bwMode="auto">
          <a:xfrm>
            <a:off x="76200" y="3600450"/>
            <a:ext cx="601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99"/>
                </a:solidFill>
              </a:rPr>
              <a:t>Clean Water Fund Interagency Coordination</a:t>
            </a:r>
          </a:p>
          <a:p>
            <a:pPr eaLnBrk="1" hangingPunct="1"/>
            <a:endParaRPr lang="en-US" altLang="en-US"/>
          </a:p>
        </p:txBody>
      </p:sp>
      <p:pic>
        <p:nvPicPr>
          <p:cNvPr id="4110" name="Picture 14" descr="BWSRlogo-trans.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0000" y="3907631"/>
            <a:ext cx="685800"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50552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ChangeArrowheads="1"/>
          </p:cNvSpPr>
          <p:nvPr/>
        </p:nvSpPr>
        <p:spPr bwMode="auto">
          <a:xfrm>
            <a:off x="0" y="0"/>
            <a:ext cx="9144000" cy="5143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5124" name="Rectangle 4"/>
          <p:cNvSpPr>
            <a:spLocks noGrp="1" noChangeArrowheads="1"/>
          </p:cNvSpPr>
          <p:nvPr>
            <p:ph type="title"/>
          </p:nvPr>
        </p:nvSpPr>
        <p:spPr>
          <a:xfrm>
            <a:off x="838200" y="205978"/>
            <a:ext cx="8229600" cy="857250"/>
          </a:xfrm>
        </p:spPr>
        <p:txBody>
          <a:bodyPr/>
          <a:lstStyle/>
          <a:p>
            <a:pPr algn="r" eaLnBrk="1" hangingPunct="1"/>
            <a:r>
              <a:rPr lang="en-US" altLang="en-US" sz="4000" smtClean="0">
                <a:solidFill>
                  <a:schemeClr val="tx1"/>
                </a:solidFill>
              </a:rPr>
              <a:t>Dedicated Funding – Nov 2008</a:t>
            </a:r>
          </a:p>
        </p:txBody>
      </p:sp>
      <p:sp>
        <p:nvSpPr>
          <p:cNvPr id="5125" name="Rectangle 7"/>
          <p:cNvSpPr>
            <a:spLocks noChangeArrowheads="1"/>
          </p:cNvSpPr>
          <p:nvPr/>
        </p:nvSpPr>
        <p:spPr bwMode="auto">
          <a:xfrm>
            <a:off x="8610601" y="4818460"/>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A9AAFEA-F09D-4F5B-9987-DB8F0B564B9B}" type="slidenum">
              <a:rPr lang="en-US" altLang="en-US" sz="1600"/>
              <a:pPr/>
              <a:t>7</a:t>
            </a:fld>
            <a:endParaRPr lang="en-US" altLang="en-US" sz="1600"/>
          </a:p>
        </p:txBody>
      </p:sp>
      <p:sp>
        <p:nvSpPr>
          <p:cNvPr id="5126" name="Rectangle 10"/>
          <p:cNvSpPr>
            <a:spLocks noChangeArrowheads="1"/>
          </p:cNvSpPr>
          <p:nvPr/>
        </p:nvSpPr>
        <p:spPr bwMode="auto">
          <a:xfrm>
            <a:off x="228600" y="1413164"/>
            <a:ext cx="354775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400" b="1" dirty="0"/>
              <a:t>Question approved by voters: </a:t>
            </a:r>
          </a:p>
          <a:p>
            <a:pPr eaLnBrk="1" hangingPunct="1"/>
            <a:r>
              <a:rPr lang="en-US" altLang="en-US" sz="1400" dirty="0"/>
              <a:t>“Shall the Minnesota Constitution be amended to dedicate funding to protect our drinking water sources; to protect, enhance, and restore our wetlands, prairies, forests, and fish, game, and wildlife habitat; to preserve our arts and cultural heritage; to support our parks and trails; and to protect, enhance, and restore our lakes, rivers, streams, and groundwater by increasing the sales and use tax rate beginning July 1, 2009, by three-eighths of one percent on taxable sales until the year 2034?” </a:t>
            </a:r>
          </a:p>
        </p:txBody>
      </p:sp>
      <p:pic>
        <p:nvPicPr>
          <p:cNvPr id="51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953001" y="1143000"/>
            <a:ext cx="3990975"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3887144"/>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083" y="728099"/>
            <a:ext cx="4078309" cy="3083879"/>
          </a:xfrm>
        </p:spPr>
        <p:txBody>
          <a:bodyPr>
            <a:normAutofit/>
          </a:bodyPr>
          <a:lstStyle/>
          <a:p>
            <a:r>
              <a:rPr lang="en-US" dirty="0"/>
              <a:t>Clean Water Fund investments </a:t>
            </a:r>
            <a:br>
              <a:rPr lang="en-US" dirty="0"/>
            </a:br>
            <a:r>
              <a:rPr lang="en-US" dirty="0"/>
              <a:t>FY2010-13:</a:t>
            </a:r>
            <a:br>
              <a:rPr lang="en-US" dirty="0"/>
            </a:br>
            <a:endParaRPr lang="en-US" dirty="0"/>
          </a:p>
        </p:txBody>
      </p:sp>
      <p:pic>
        <p:nvPicPr>
          <p:cNvPr id="4" name="Picture 3"/>
          <p:cNvPicPr/>
          <p:nvPr/>
        </p:nvPicPr>
        <p:blipFill>
          <a:blip r:embed="rId3" cstate="email">
            <a:extLst>
              <a:ext uri="{28A0092B-C50C-407E-A947-70E740481C1C}">
                <a14:useLocalDpi xmlns:a14="http://schemas.microsoft.com/office/drawing/2010/main" val="0"/>
              </a:ext>
            </a:extLst>
          </a:blip>
          <a:stretch>
            <a:fillRect/>
          </a:stretch>
        </p:blipFill>
        <p:spPr>
          <a:xfrm>
            <a:off x="4941533" y="569356"/>
            <a:ext cx="3678555" cy="4432300"/>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6400" y="1480990"/>
            <a:ext cx="585752" cy="108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294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7203170" y="2351313"/>
            <a:ext cx="2032000" cy="18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base">
              <a:spcBef>
                <a:spcPct val="0"/>
              </a:spcBef>
              <a:spcAft>
                <a:spcPts val="600"/>
              </a:spcAft>
            </a:pPr>
            <a:r>
              <a:rPr lang="en-US" sz="1000" dirty="0" smtClean="0">
                <a:solidFill>
                  <a:prstClr val="black"/>
                </a:solidFill>
                <a:latin typeface="Calibri" pitchFamily="34" charset="0"/>
                <a:cs typeface="Arial" pitchFamily="34" charset="0"/>
              </a:rPr>
              <a:t>100%</a:t>
            </a:r>
            <a:endParaRPr lang="en-US" sz="1000" b="1" dirty="0" smtClean="0">
              <a:solidFill>
                <a:prstClr val="black"/>
              </a:solidFill>
              <a:latin typeface="Times New Roman" pitchFamily="18" charset="0"/>
              <a:cs typeface="Arial" pitchFamily="34" charset="0"/>
            </a:endParaRPr>
          </a:p>
          <a:p>
            <a:pPr fontAlgn="base">
              <a:spcBef>
                <a:spcPct val="0"/>
              </a:spcBef>
              <a:spcAft>
                <a:spcPts val="600"/>
              </a:spcAft>
            </a:pPr>
            <a:r>
              <a:rPr lang="en-US" sz="1000" dirty="0" smtClean="0">
                <a:solidFill>
                  <a:prstClr val="black"/>
                </a:solidFill>
                <a:latin typeface="Calibri" pitchFamily="34" charset="0"/>
                <a:cs typeface="Arial" pitchFamily="34" charset="0"/>
              </a:rPr>
              <a:t>80%</a:t>
            </a:r>
          </a:p>
          <a:p>
            <a:pPr fontAlgn="base">
              <a:spcBef>
                <a:spcPct val="0"/>
              </a:spcBef>
              <a:spcAft>
                <a:spcPts val="600"/>
              </a:spcAft>
            </a:pPr>
            <a:r>
              <a:rPr lang="en-US" sz="1000" dirty="0" smtClean="0">
                <a:solidFill>
                  <a:prstClr val="black"/>
                </a:solidFill>
                <a:latin typeface="Calibri" pitchFamily="34" charset="0"/>
                <a:cs typeface="Arial" pitchFamily="34" charset="0"/>
              </a:rPr>
              <a:t>60%</a:t>
            </a:r>
          </a:p>
          <a:p>
            <a:pPr fontAlgn="base">
              <a:spcBef>
                <a:spcPct val="0"/>
              </a:spcBef>
              <a:spcAft>
                <a:spcPts val="600"/>
              </a:spcAft>
            </a:pPr>
            <a:r>
              <a:rPr lang="en-US" sz="1000" dirty="0" smtClean="0">
                <a:solidFill>
                  <a:prstClr val="black"/>
                </a:solidFill>
                <a:latin typeface="Calibri" pitchFamily="34" charset="0"/>
                <a:cs typeface="Arial" pitchFamily="34" charset="0"/>
              </a:rPr>
              <a:t>40%</a:t>
            </a:r>
          </a:p>
          <a:p>
            <a:pPr fontAlgn="base">
              <a:spcBef>
                <a:spcPct val="0"/>
              </a:spcBef>
              <a:spcAft>
                <a:spcPts val="600"/>
              </a:spcAft>
            </a:pPr>
            <a:r>
              <a:rPr lang="en-US" sz="1000" dirty="0" smtClean="0">
                <a:solidFill>
                  <a:prstClr val="black"/>
                </a:solidFill>
                <a:latin typeface="Calibri" pitchFamily="34" charset="0"/>
                <a:cs typeface="Arial" pitchFamily="34" charset="0"/>
              </a:rPr>
              <a:t>20%</a:t>
            </a:r>
          </a:p>
          <a:p>
            <a:pPr fontAlgn="base">
              <a:spcBef>
                <a:spcPct val="0"/>
              </a:spcBef>
              <a:spcAft>
                <a:spcPts val="600"/>
              </a:spcAft>
            </a:pPr>
            <a:r>
              <a:rPr lang="en-US" sz="1000" dirty="0" smtClean="0">
                <a:solidFill>
                  <a:prstClr val="black"/>
                </a:solidFill>
                <a:latin typeface="Calibri" pitchFamily="34" charset="0"/>
                <a:cs typeface="Arial" pitchFamily="34" charset="0"/>
              </a:rPr>
              <a:t>10%</a:t>
            </a:r>
          </a:p>
          <a:p>
            <a:pPr fontAlgn="base">
              <a:spcBef>
                <a:spcPct val="0"/>
              </a:spcBef>
              <a:spcAft>
                <a:spcPts val="600"/>
              </a:spcAft>
            </a:pPr>
            <a:r>
              <a:rPr lang="en-US" sz="1000" dirty="0" smtClean="0">
                <a:solidFill>
                  <a:prstClr val="black"/>
                </a:solidFill>
                <a:latin typeface="Calibri" pitchFamily="34" charset="0"/>
                <a:cs typeface="Arial" pitchFamily="34" charset="0"/>
              </a:rPr>
              <a:t>0%</a:t>
            </a:r>
            <a:endParaRPr lang="en-US" dirty="0" smtClean="0">
              <a:solidFill>
                <a:prstClr val="black"/>
              </a:solidFill>
              <a:cs typeface="Arial" pitchFamily="34" charset="0"/>
            </a:endParaRPr>
          </a:p>
        </p:txBody>
      </p:sp>
      <p:sp>
        <p:nvSpPr>
          <p:cNvPr id="2" name="Title 1"/>
          <p:cNvSpPr>
            <a:spLocks noGrp="1"/>
          </p:cNvSpPr>
          <p:nvPr>
            <p:ph type="title"/>
          </p:nvPr>
        </p:nvSpPr>
        <p:spPr>
          <a:xfrm>
            <a:off x="1151892" y="470449"/>
            <a:ext cx="8107028" cy="1059807"/>
          </a:xfrm>
        </p:spPr>
        <p:txBody>
          <a:bodyPr>
            <a:noAutofit/>
          </a:bodyPr>
          <a:lstStyle/>
          <a:p>
            <a:pPr algn="l"/>
            <a:r>
              <a:rPr lang="en-US" sz="2800" dirty="0" smtClean="0"/>
              <a:t>Lake McCarron Protection: Upper Villa Park Volume Reduction and </a:t>
            </a:r>
            <a:r>
              <a:rPr lang="en-US" sz="2800" dirty="0" err="1" smtClean="0"/>
              <a:t>Stormwater</a:t>
            </a:r>
            <a:r>
              <a:rPr lang="en-US" sz="2800" dirty="0" smtClean="0"/>
              <a:t> Reuse Project</a:t>
            </a:r>
            <a:endParaRPr lang="en-US" sz="2800" dirty="0"/>
          </a:p>
        </p:txBody>
      </p:sp>
      <p:sp>
        <p:nvSpPr>
          <p:cNvPr id="6" name="TextBox 5"/>
          <p:cNvSpPr txBox="1"/>
          <p:nvPr/>
        </p:nvSpPr>
        <p:spPr>
          <a:xfrm>
            <a:off x="2739363" y="1482285"/>
            <a:ext cx="5058137" cy="523220"/>
          </a:xfrm>
          <a:prstGeom prst="rect">
            <a:avLst/>
          </a:prstGeom>
          <a:noFill/>
        </p:spPr>
        <p:txBody>
          <a:bodyPr wrap="square" rtlCol="0">
            <a:spAutoFit/>
          </a:bodyPr>
          <a:lstStyle/>
          <a:p>
            <a:r>
              <a:rPr lang="en-US" sz="2800" dirty="0" smtClean="0">
                <a:solidFill>
                  <a:srgbClr val="020301"/>
                </a:solidFill>
              </a:rPr>
              <a:t>FY 2014 Grant Award: $360,000</a:t>
            </a:r>
            <a:endParaRPr lang="en-US" sz="2800" dirty="0">
              <a:solidFill>
                <a:srgbClr val="020301"/>
              </a:solidFill>
            </a:endParaRPr>
          </a:p>
        </p:txBody>
      </p:sp>
      <p:sp>
        <p:nvSpPr>
          <p:cNvPr id="8" name="Rectangle 5"/>
          <p:cNvSpPr>
            <a:spLocks noChangeArrowheads="1"/>
          </p:cNvSpPr>
          <p:nvPr/>
        </p:nvSpPr>
        <p:spPr bwMode="auto">
          <a:xfrm>
            <a:off x="7773747" y="3194462"/>
            <a:ext cx="769392" cy="562399"/>
          </a:xfrm>
          <a:prstGeom prst="rect">
            <a:avLst/>
          </a:prstGeom>
          <a:solidFill>
            <a:schemeClr val="tx2">
              <a:lumMod val="50000"/>
            </a:schemeClr>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9" name="AutoShape 3"/>
          <p:cNvSpPr>
            <a:spLocks noChangeArrowheads="1"/>
          </p:cNvSpPr>
          <p:nvPr/>
        </p:nvSpPr>
        <p:spPr bwMode="auto">
          <a:xfrm>
            <a:off x="7761872" y="2315688"/>
            <a:ext cx="769392" cy="1565451"/>
          </a:xfrm>
          <a:prstGeom prst="can">
            <a:avLst>
              <a:gd name="adj" fmla="val 46028"/>
            </a:avLst>
          </a:prstGeom>
          <a:noFill/>
          <a:ln w="9525">
            <a:solidFill>
              <a:srgbClr val="000000"/>
            </a:solidFill>
            <a:round/>
            <a:headEnd/>
            <a:tailEnd/>
          </a:ln>
          <a:extLst>
            <a:ext uri="{909E8E84-426E-40DD-AFC4-6F175D3DCCD1}">
              <a14:hiddenFill xmlns:a14="http://schemas.microsoft.com/office/drawing/2010/main">
                <a:solidFill>
                  <a:srgbClr val="EEECE1"/>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sp>
        <p:nvSpPr>
          <p:cNvPr id="11" name="Oval 4"/>
          <p:cNvSpPr>
            <a:spLocks noChangeArrowheads="1"/>
          </p:cNvSpPr>
          <p:nvPr/>
        </p:nvSpPr>
        <p:spPr bwMode="auto">
          <a:xfrm>
            <a:off x="7804582" y="3573896"/>
            <a:ext cx="726682" cy="330994"/>
          </a:xfrm>
          <a:prstGeom prst="ellipse">
            <a:avLst/>
          </a:prstGeom>
          <a:solidFill>
            <a:schemeClr val="tx2">
              <a:lumMod val="50000"/>
            </a:schemeClr>
          </a:solidFill>
          <a:ln>
            <a:noFill/>
          </a:ln>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US">
              <a:solidFill>
                <a:prstClr val="black"/>
              </a:solidFill>
            </a:endParaRPr>
          </a:p>
        </p:txBody>
      </p:sp>
      <p:graphicFrame>
        <p:nvGraphicFramePr>
          <p:cNvPr id="12" name="Chart 11"/>
          <p:cNvGraphicFramePr/>
          <p:nvPr>
            <p:extLst>
              <p:ext uri="{D42A27DB-BD31-4B8C-83A1-F6EECF244321}">
                <p14:modId xmlns:p14="http://schemas.microsoft.com/office/powerpoint/2010/main" val="620910695"/>
              </p:ext>
            </p:extLst>
          </p:nvPr>
        </p:nvGraphicFramePr>
        <p:xfrm>
          <a:off x="3752601" y="1934255"/>
          <a:ext cx="3408220" cy="2803999"/>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871632" y="3265459"/>
            <a:ext cx="671332" cy="400110"/>
          </a:xfrm>
          <a:prstGeom prst="rect">
            <a:avLst/>
          </a:prstGeom>
          <a:noFill/>
        </p:spPr>
        <p:txBody>
          <a:bodyPr wrap="square" rtlCol="0">
            <a:spAutoFit/>
          </a:bodyPr>
          <a:lstStyle/>
          <a:p>
            <a:r>
              <a:rPr lang="en-US" sz="2000" b="1" dirty="0" smtClean="0">
                <a:solidFill>
                  <a:schemeClr val="bg1"/>
                </a:solidFill>
              </a:rPr>
              <a:t>39%</a:t>
            </a:r>
            <a:endParaRPr lang="en-US" sz="2000" b="1" dirty="0">
              <a:solidFill>
                <a:schemeClr val="bg1"/>
              </a:solidFill>
            </a:endParaRPr>
          </a:p>
        </p:txBody>
      </p:sp>
      <p:pic>
        <p:nvPicPr>
          <p:cNvPr id="5" name="Content Placeholder 4"/>
          <p:cNvPicPr>
            <a:picLocks noGrp="1" noChangeAspect="1"/>
          </p:cNvPicPr>
          <p:nvPr>
            <p:ph idx="1"/>
          </p:nvPr>
        </p:nvPicPr>
        <p:blipFill>
          <a:blip r:embed="rId4" cstate="email">
            <a:extLst>
              <a:ext uri="{28A0092B-C50C-407E-A947-70E740481C1C}">
                <a14:useLocalDpi xmlns:a14="http://schemas.microsoft.com/office/drawing/2010/main" val="0"/>
              </a:ext>
            </a:extLst>
          </a:blip>
          <a:stretch>
            <a:fillRect/>
          </a:stretch>
        </p:blipFill>
        <p:spPr>
          <a:xfrm>
            <a:off x="166250" y="2024731"/>
            <a:ext cx="3401484" cy="2551113"/>
          </a:xfrm>
        </p:spPr>
      </p:pic>
      <p:pic>
        <p:nvPicPr>
          <p:cNvPr id="1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66250" y="1460358"/>
            <a:ext cx="457200" cy="85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399821"/>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Custom Design">
  <a:themeElements>
    <a:clrScheme name="BWSR Custom Theme">
      <a:dk1>
        <a:srgbClr val="007DB1"/>
      </a:dk1>
      <a:lt1>
        <a:sysClr val="window" lastClr="FFFFFF"/>
      </a:lt1>
      <a:dk2>
        <a:srgbClr val="6D8D24"/>
      </a:dk2>
      <a:lt2>
        <a:srgbClr val="B1BB36"/>
      </a:lt2>
      <a:accent1>
        <a:srgbClr val="000000"/>
      </a:accent1>
      <a:accent2>
        <a:srgbClr val="164679"/>
      </a:accent2>
      <a:accent3>
        <a:srgbClr val="87331B"/>
      </a:accent3>
      <a:accent4>
        <a:srgbClr val="EEB111"/>
      </a:accent4>
      <a:accent5>
        <a:srgbClr val="008F88"/>
      </a:accent5>
      <a:accent6>
        <a:srgbClr val="4F5652"/>
      </a:accent6>
      <a:hlink>
        <a:srgbClr val="6380B0"/>
      </a:hlink>
      <a:folHlink>
        <a:srgbClr val="D689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WSR PPT logo_left">
  <a:themeElements>
    <a:clrScheme name="BWSR">
      <a:dk1>
        <a:srgbClr val="6D8D24"/>
      </a:dk1>
      <a:lt1>
        <a:srgbClr val="FFFFFF"/>
      </a:lt1>
      <a:dk2>
        <a:srgbClr val="007DB1"/>
      </a:dk2>
      <a:lt2>
        <a:srgbClr val="FFFFFF"/>
      </a:lt2>
      <a:accent1>
        <a:srgbClr val="B1BB36"/>
      </a:accent1>
      <a:accent2>
        <a:srgbClr val="164679"/>
      </a:accent2>
      <a:accent3>
        <a:srgbClr val="680000"/>
      </a:accent3>
      <a:accent4>
        <a:srgbClr val="EEB111"/>
      </a:accent4>
      <a:accent5>
        <a:srgbClr val="FFFFFF"/>
      </a:accent5>
      <a:accent6>
        <a:srgbClr val="FFFFFF"/>
      </a:accent6>
      <a:hlink>
        <a:srgbClr val="8DB3E2"/>
      </a:hlink>
      <a:folHlink>
        <a:srgbClr val="5F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BWSR PPT logo_left</Template>
  <TotalTime>2573</TotalTime>
  <Words>1492</Words>
  <Application>Microsoft Office PowerPoint</Application>
  <PresentationFormat>On-screen Show (16:9)</PresentationFormat>
  <Paragraphs>172</Paragraphs>
  <Slides>23</Slides>
  <Notes>23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23</vt:i4>
      </vt:variant>
    </vt:vector>
  </HeadingPairs>
  <TitlesOfParts>
    <vt:vector size="26" baseType="lpstr">
      <vt:lpstr>1_Custom Design</vt:lpstr>
      <vt:lpstr>BWSR PPT logo_left</vt:lpstr>
      <vt:lpstr>Photo Editor Photo</vt:lpstr>
      <vt:lpstr>State of Water: Minnesota’s Lakes, Rivers and Wetlands</vt:lpstr>
      <vt:lpstr>BWSR mission:  Improve and protect Minnesota's water and soil resources by working in partnership with local organizations and private landowners </vt:lpstr>
      <vt:lpstr>We know what to do </vt:lpstr>
      <vt:lpstr>We know where to target:  Local Water Management Plans </vt:lpstr>
      <vt:lpstr>Watershed Management</vt:lpstr>
      <vt:lpstr>PowerPoint Presentation</vt:lpstr>
      <vt:lpstr>Dedicated Funding – Nov 2008</vt:lpstr>
      <vt:lpstr>Clean Water Fund investments  FY2010-13: </vt:lpstr>
      <vt:lpstr>Lake McCarron Protection: Upper Villa Park Volume Reduction and Stormwater Reuse Project</vt:lpstr>
      <vt:lpstr>Red River Sediment Reduction Project</vt:lpstr>
      <vt:lpstr>Oak Glen Creek Stormwater Pond Expansion and Iron Enhanced Sand Filter Retrofit</vt:lpstr>
      <vt:lpstr>Integrating MIDS into Local Ordinance and Zoning Code</vt:lpstr>
      <vt:lpstr>Otter Tail Community Partners Grant</vt:lpstr>
      <vt:lpstr>Watershed Improvement Tools</vt:lpstr>
      <vt:lpstr>PowerPoint Presentation</vt:lpstr>
      <vt:lpstr>PowerPoint Presentation</vt:lpstr>
      <vt:lpstr>PowerPoint Presentation</vt:lpstr>
      <vt:lpstr>Multiple Benefits   Wetland Restorations &amp; Riparian Buffers</vt:lpstr>
      <vt:lpstr>2-Stage Channel – Swift County JD #8</vt:lpstr>
      <vt:lpstr>Re-invest In Minnesota (RIM) Reserve</vt:lpstr>
      <vt:lpstr>Dalen Coulee, Clay &amp; Norman Counties  Wild Rice Watershed District</vt:lpstr>
      <vt:lpstr>PowerPoint Presentation</vt:lpstr>
      <vt:lpstr>Questions?</vt:lpstr>
    </vt:vector>
  </TitlesOfParts>
  <Company>Office of Enterprise Technology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Celi Haga</dc:creator>
  <cp:lastModifiedBy>Tram Nguyen</cp:lastModifiedBy>
  <cp:revision>159</cp:revision>
  <cp:lastPrinted>2014-11-12T16:24:29Z</cp:lastPrinted>
  <dcterms:created xsi:type="dcterms:W3CDTF">2013-06-21T17:01:20Z</dcterms:created>
  <dcterms:modified xsi:type="dcterms:W3CDTF">2014-11-12T16:24:54Z</dcterms:modified>
</cp:coreProperties>
</file>